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96" r:id="rId2"/>
    <p:sldId id="287" r:id="rId3"/>
    <p:sldId id="289" r:id="rId4"/>
    <p:sldId id="298" r:id="rId5"/>
    <p:sldId id="318" r:id="rId6"/>
    <p:sldId id="299" r:id="rId7"/>
    <p:sldId id="300" r:id="rId8"/>
    <p:sldId id="297" r:id="rId9"/>
    <p:sldId id="301" r:id="rId10"/>
    <p:sldId id="302" r:id="rId11"/>
    <p:sldId id="303" r:id="rId12"/>
    <p:sldId id="304" r:id="rId13"/>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883"/>
    <a:srgbClr val="001FB1"/>
    <a:srgbClr val="1000E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42" d="100"/>
          <a:sy n="142" d="100"/>
        </p:scale>
        <p:origin x="714" y="12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39" d="100"/>
          <a:sy n="139" d="100"/>
        </p:scale>
        <p:origin x="-800"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atin typeface="Arial"/>
              </a:defRPr>
            </a:lvl1pPr>
          </a:lstStyle>
          <a:p>
            <a:fld id="{D993D6C5-5812-B84D-85E6-AB25CECCD2AB}" type="datetimeFigureOut">
              <a:rPr lang="en-US" smtClean="0"/>
              <a:pPr/>
              <a:t>6/12/2019</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atin typeface="Arial"/>
              </a:defRPr>
            </a:lvl1pPr>
          </a:lstStyle>
          <a:p>
            <a:fld id="{2571078E-F374-E745-93A6-138E7D4C201F}" type="slidenum">
              <a:rPr lang="en-US" smtClean="0"/>
              <a:pPr/>
              <a:t>‹#›</a:t>
            </a:fld>
            <a:endParaRPr lang="en-US" dirty="0"/>
          </a:p>
        </p:txBody>
      </p:sp>
    </p:spTree>
    <p:extLst>
      <p:ext uri="{BB962C8B-B14F-4D97-AF65-F5344CB8AC3E}">
        <p14:creationId xmlns:p14="http://schemas.microsoft.com/office/powerpoint/2010/main" val="11939799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71078E-F374-E745-93A6-138E7D4C201F}" type="slidenum">
              <a:rPr lang="en-US" smtClean="0"/>
              <a:pPr/>
              <a:t>1</a:t>
            </a:fld>
            <a:endParaRPr lang="en-US"/>
          </a:p>
        </p:txBody>
      </p:sp>
    </p:spTree>
    <p:extLst>
      <p:ext uri="{BB962C8B-B14F-4D97-AF65-F5344CB8AC3E}">
        <p14:creationId xmlns:p14="http://schemas.microsoft.com/office/powerpoint/2010/main" val="166890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1A4CB6-0D12-2A4B-881A-76A72CCDFF94}"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CD457-61A9-5045-80E0-A18F1E93D6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A4CB6-0D12-2A4B-881A-76A72CCDFF94}"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CD457-61A9-5045-80E0-A18F1E93D6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A4CB6-0D12-2A4B-881A-76A72CCDFF94}"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CD457-61A9-5045-80E0-A18F1E93D6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A4CB6-0D12-2A4B-881A-76A72CCDFF94}"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CD457-61A9-5045-80E0-A18F1E93D6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1A4CB6-0D12-2A4B-881A-76A72CCDFF94}" type="datetimeFigureOut">
              <a:rPr lang="en-US" smtClean="0"/>
              <a:pPr/>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CD457-61A9-5045-80E0-A18F1E93D6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1A4CB6-0D12-2A4B-881A-76A72CCDFF94}"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CD457-61A9-5045-80E0-A18F1E93D6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1A4CB6-0D12-2A4B-881A-76A72CCDFF94}" type="datetimeFigureOut">
              <a:rPr lang="en-US" smtClean="0"/>
              <a:pPr/>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CD457-61A9-5045-80E0-A18F1E93D6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1A4CB6-0D12-2A4B-881A-76A72CCDFF94}" type="datetimeFigureOut">
              <a:rPr lang="en-US" smtClean="0"/>
              <a:pPr/>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CD457-61A9-5045-80E0-A18F1E93D6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A4CB6-0D12-2A4B-881A-76A72CCDFF94}" type="datetimeFigureOut">
              <a:rPr lang="en-US" smtClean="0"/>
              <a:pPr/>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CD457-61A9-5045-80E0-A18F1E93D6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1A4CB6-0D12-2A4B-881A-76A72CCDFF94}"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CD457-61A9-5045-80E0-A18F1E93D6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1A4CB6-0D12-2A4B-881A-76A72CCDFF94}" type="datetimeFigureOut">
              <a:rPr lang="en-US" smtClean="0"/>
              <a:pPr/>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CD457-61A9-5045-80E0-A18F1E93D6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FA1A4CB6-0D12-2A4B-881A-76A72CCDFF94}" type="datetimeFigureOut">
              <a:rPr lang="en-US" smtClean="0"/>
              <a:pPr/>
              <a:t>6/12/2019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D82CD457-61A9-5045-80E0-A18F1E93D6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6" name="Picture 5" descr="2019RulesChanges_Title.jpg"/>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368" y="977353"/>
            <a:ext cx="8711266" cy="857250"/>
          </a:xfrm>
        </p:spPr>
        <p:txBody>
          <a:bodyPr>
            <a:noAutofit/>
          </a:bodyPr>
          <a:lstStyle/>
          <a:p>
            <a:r>
              <a:rPr lang="en-US" sz="3600" u="sng" dirty="0">
                <a:solidFill>
                  <a:srgbClr val="243883"/>
                </a:solidFill>
                <a:latin typeface="Arial Black"/>
              </a:rPr>
              <a:t>Blocking Below the Waist</a:t>
            </a:r>
            <a:br>
              <a:rPr lang="en-US" sz="3600" u="sng" dirty="0">
                <a:solidFill>
                  <a:srgbClr val="243883"/>
                </a:solidFill>
                <a:latin typeface="Arial Black"/>
              </a:rPr>
            </a:br>
            <a:r>
              <a:rPr lang="en-US" sz="3600" u="sng" dirty="0">
                <a:solidFill>
                  <a:srgbClr val="243883"/>
                </a:solidFill>
                <a:latin typeface="Arial Black"/>
              </a:rPr>
              <a:t>Team B</a:t>
            </a:r>
            <a:endParaRPr lang="en-US" sz="3600" u="sng" dirty="0">
              <a:latin typeface="Arial Black"/>
            </a:endParaRPr>
          </a:p>
        </p:txBody>
      </p:sp>
      <p:sp>
        <p:nvSpPr>
          <p:cNvPr id="3" name="Content Placeholder 2"/>
          <p:cNvSpPr>
            <a:spLocks noGrp="1"/>
          </p:cNvSpPr>
          <p:nvPr>
            <p:ph idx="1"/>
          </p:nvPr>
        </p:nvSpPr>
        <p:spPr>
          <a:xfrm>
            <a:off x="489178" y="2624606"/>
            <a:ext cx="8165633" cy="1226496"/>
          </a:xfrm>
        </p:spPr>
        <p:txBody>
          <a:bodyPr>
            <a:noAutofit/>
          </a:bodyPr>
          <a:lstStyle/>
          <a:p>
            <a:r>
              <a:rPr lang="en-US" sz="2000" dirty="0">
                <a:solidFill>
                  <a:srgbClr val="243883"/>
                </a:solidFill>
              </a:rPr>
              <a:t>When the defense is allowed to block below the waist by rule, the block must be directed from the front.  This now lines up with the offensive team’s requirement.</a:t>
            </a:r>
          </a:p>
        </p:txBody>
      </p:sp>
      <p:sp>
        <p:nvSpPr>
          <p:cNvPr id="4" name="TextBox 3"/>
          <p:cNvSpPr txBox="1"/>
          <p:nvPr/>
        </p:nvSpPr>
        <p:spPr>
          <a:xfrm>
            <a:off x="1712180" y="1928673"/>
            <a:ext cx="5719688" cy="461665"/>
          </a:xfrm>
          <a:prstGeom prst="rect">
            <a:avLst/>
          </a:prstGeom>
          <a:noFill/>
        </p:spPr>
        <p:txBody>
          <a:bodyPr wrap="square" rtlCol="0">
            <a:spAutoFit/>
          </a:bodyPr>
          <a:lstStyle/>
          <a:p>
            <a:pPr algn="ctr"/>
            <a:r>
              <a:rPr lang="en-US" sz="2400" dirty="0">
                <a:solidFill>
                  <a:srgbClr val="243883"/>
                </a:solidFill>
                <a:latin typeface="Arial"/>
              </a:rPr>
              <a:t>(Rule 9-1-6-b)</a:t>
            </a:r>
            <a:endParaRPr lang="en-US" sz="2400"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368" y="751585"/>
            <a:ext cx="8711266" cy="857250"/>
          </a:xfrm>
        </p:spPr>
        <p:txBody>
          <a:bodyPr>
            <a:noAutofit/>
          </a:bodyPr>
          <a:lstStyle/>
          <a:p>
            <a:r>
              <a:rPr lang="en-US" sz="3600" u="sng" dirty="0">
                <a:solidFill>
                  <a:srgbClr val="243883"/>
                </a:solidFill>
                <a:latin typeface="Arial Black"/>
              </a:rPr>
              <a:t>Supervision – Officiating Crews</a:t>
            </a:r>
            <a:endParaRPr lang="en-US" sz="3600" u="sng" dirty="0">
              <a:latin typeface="Arial Black"/>
            </a:endParaRPr>
          </a:p>
        </p:txBody>
      </p:sp>
      <p:sp>
        <p:nvSpPr>
          <p:cNvPr id="3" name="Content Placeholder 2"/>
          <p:cNvSpPr>
            <a:spLocks noGrp="1"/>
          </p:cNvSpPr>
          <p:nvPr>
            <p:ph idx="1"/>
          </p:nvPr>
        </p:nvSpPr>
        <p:spPr>
          <a:xfrm>
            <a:off x="489178" y="2910402"/>
            <a:ext cx="8165633" cy="884258"/>
          </a:xfrm>
        </p:spPr>
        <p:txBody>
          <a:bodyPr>
            <a:noAutofit/>
          </a:bodyPr>
          <a:lstStyle/>
          <a:p>
            <a:pPr marL="365760"/>
            <a:r>
              <a:rPr lang="en-US" sz="2000" dirty="0">
                <a:solidFill>
                  <a:srgbClr val="243883"/>
                </a:solidFill>
              </a:rPr>
              <a:t>Officiating crews, including the Instant Replay Official, will be assigned from the same officiating organization.</a:t>
            </a:r>
          </a:p>
        </p:txBody>
      </p:sp>
      <p:sp>
        <p:nvSpPr>
          <p:cNvPr id="4" name="TextBox 3"/>
          <p:cNvSpPr txBox="1"/>
          <p:nvPr/>
        </p:nvSpPr>
        <p:spPr>
          <a:xfrm>
            <a:off x="1712180" y="1439509"/>
            <a:ext cx="5719688" cy="461665"/>
          </a:xfrm>
          <a:prstGeom prst="rect">
            <a:avLst/>
          </a:prstGeom>
          <a:noFill/>
        </p:spPr>
        <p:txBody>
          <a:bodyPr wrap="square" rtlCol="0">
            <a:spAutoFit/>
          </a:bodyPr>
          <a:lstStyle/>
          <a:p>
            <a:pPr algn="ctr"/>
            <a:r>
              <a:rPr lang="en-US" sz="2400" dirty="0">
                <a:solidFill>
                  <a:srgbClr val="243883"/>
                </a:solidFill>
                <a:latin typeface="Arial"/>
              </a:rPr>
              <a:t>(Rule 11-2-1-b)</a:t>
            </a:r>
            <a:endParaRPr lang="en-US" sz="2400" dirty="0">
              <a:latin typeface="Arial"/>
            </a:endParaRPr>
          </a:p>
        </p:txBody>
      </p:sp>
      <p:sp>
        <p:nvSpPr>
          <p:cNvPr id="5" name="TextBox 4"/>
          <p:cNvSpPr txBox="1"/>
          <p:nvPr/>
        </p:nvSpPr>
        <p:spPr>
          <a:xfrm>
            <a:off x="2050679" y="2202418"/>
            <a:ext cx="5042641" cy="400110"/>
          </a:xfrm>
          <a:prstGeom prst="rect">
            <a:avLst/>
          </a:prstGeom>
          <a:noFill/>
        </p:spPr>
        <p:txBody>
          <a:bodyPr wrap="none" rtlCol="0">
            <a:spAutoFit/>
          </a:bodyPr>
          <a:lstStyle/>
          <a:p>
            <a:r>
              <a:rPr lang="en-US" sz="2000" u="sng" dirty="0">
                <a:solidFill>
                  <a:srgbClr val="243883"/>
                </a:solidFill>
                <a:latin typeface="Arial"/>
              </a:rPr>
              <a:t>2019 Change to take effect August 1, 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368" y="187165"/>
            <a:ext cx="8711266" cy="857250"/>
          </a:xfrm>
        </p:spPr>
        <p:txBody>
          <a:bodyPr>
            <a:noAutofit/>
          </a:bodyPr>
          <a:lstStyle/>
          <a:p>
            <a:r>
              <a:rPr lang="en-US" sz="3600" u="sng" dirty="0">
                <a:solidFill>
                  <a:srgbClr val="243883"/>
                </a:solidFill>
                <a:latin typeface="Arial Black"/>
              </a:rPr>
              <a:t>Coaches’ Phones and Headsets</a:t>
            </a:r>
            <a:endParaRPr lang="en-US" sz="3600" u="sng" dirty="0">
              <a:latin typeface="Arial Black"/>
            </a:endParaRPr>
          </a:p>
        </p:txBody>
      </p:sp>
      <p:sp>
        <p:nvSpPr>
          <p:cNvPr id="3" name="Content Placeholder 2"/>
          <p:cNvSpPr>
            <a:spLocks noGrp="1"/>
          </p:cNvSpPr>
          <p:nvPr>
            <p:ph idx="1"/>
          </p:nvPr>
        </p:nvSpPr>
        <p:spPr>
          <a:xfrm>
            <a:off x="489178" y="1476951"/>
            <a:ext cx="8165633" cy="3433705"/>
          </a:xfrm>
        </p:spPr>
        <p:txBody>
          <a:bodyPr>
            <a:noAutofit/>
          </a:bodyPr>
          <a:lstStyle/>
          <a:p>
            <a:r>
              <a:rPr lang="en-US" sz="1600" dirty="0">
                <a:solidFill>
                  <a:srgbClr val="243883"/>
                </a:solidFill>
              </a:rPr>
              <a:t>Total of 23 Communications Devices allowed.</a:t>
            </a:r>
          </a:p>
          <a:p>
            <a:r>
              <a:rPr lang="en-US" sz="1600" dirty="0">
                <a:solidFill>
                  <a:srgbClr val="243883"/>
                </a:solidFill>
              </a:rPr>
              <a:t>15 for Countable Coaches and Graduate Assistants.</a:t>
            </a:r>
          </a:p>
          <a:p>
            <a:r>
              <a:rPr lang="en-US" sz="1600" dirty="0">
                <a:solidFill>
                  <a:srgbClr val="243883"/>
                </a:solidFill>
              </a:rPr>
              <a:t>Four (4) for Squad Members or Undergraduate Student Assistants, Three (3) listen only devices in the Coaches Booth for individuals within 10 years of their graduation or playing eligibility, and one (1) on field for non-coaching activity.</a:t>
            </a:r>
          </a:p>
          <a:p>
            <a:r>
              <a:rPr lang="en-US" sz="1600" dirty="0">
                <a:solidFill>
                  <a:srgbClr val="243883"/>
                </a:solidFill>
              </a:rPr>
              <a:t>Only Countable Coaches, Graduate Assistants and three (3) individuals within 10 years of their graduation or playing eligibility with listen only capability are allowed in the Coaches Booth.</a:t>
            </a:r>
          </a:p>
          <a:p>
            <a:r>
              <a:rPr lang="en-US" sz="1600" dirty="0">
                <a:solidFill>
                  <a:srgbClr val="243883"/>
                </a:solidFill>
              </a:rPr>
              <a:t>Allowance for 1 communications technician on the field and 1 in the Coaches Booth.</a:t>
            </a:r>
          </a:p>
          <a:p>
            <a:r>
              <a:rPr lang="en-US" sz="1600" dirty="0">
                <a:solidFill>
                  <a:srgbClr val="243883"/>
                </a:solidFill>
              </a:rPr>
              <a:t>All Coaches’ Phones, Headsets and Communications devices are not subject to playing rules penalties before or during the game.</a:t>
            </a:r>
          </a:p>
        </p:txBody>
      </p:sp>
      <p:sp>
        <p:nvSpPr>
          <p:cNvPr id="4" name="TextBox 3"/>
          <p:cNvSpPr txBox="1"/>
          <p:nvPr/>
        </p:nvSpPr>
        <p:spPr>
          <a:xfrm>
            <a:off x="1712180" y="875089"/>
            <a:ext cx="5719688" cy="461665"/>
          </a:xfrm>
          <a:prstGeom prst="rect">
            <a:avLst/>
          </a:prstGeom>
          <a:noFill/>
        </p:spPr>
        <p:txBody>
          <a:bodyPr wrap="square" rtlCol="0">
            <a:spAutoFit/>
          </a:bodyPr>
          <a:lstStyle/>
          <a:p>
            <a:pPr algn="ctr"/>
            <a:r>
              <a:rPr lang="en-US" sz="2400" dirty="0">
                <a:solidFill>
                  <a:srgbClr val="243883"/>
                </a:solidFill>
                <a:latin typeface="Arial"/>
              </a:rPr>
              <a:t>(Rule 1-4-12)</a:t>
            </a:r>
            <a:endParaRPr lang="en-US" sz="2400"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8270"/>
            <a:ext cx="8229600" cy="857250"/>
          </a:xfrm>
        </p:spPr>
        <p:txBody>
          <a:bodyPr>
            <a:noAutofit/>
          </a:bodyPr>
          <a:lstStyle/>
          <a:p>
            <a:r>
              <a:rPr lang="en-US" u="sng" dirty="0">
                <a:solidFill>
                  <a:srgbClr val="243883"/>
                </a:solidFill>
                <a:latin typeface="Arial Black"/>
              </a:rPr>
              <a:t>RULE CHANGE PROCESS</a:t>
            </a:r>
            <a:endParaRPr lang="en-US" u="sng" dirty="0">
              <a:latin typeface="Arial Black"/>
            </a:endParaRPr>
          </a:p>
        </p:txBody>
      </p:sp>
      <p:sp>
        <p:nvSpPr>
          <p:cNvPr id="3" name="Content Placeholder 2"/>
          <p:cNvSpPr>
            <a:spLocks noGrp="1"/>
          </p:cNvSpPr>
          <p:nvPr>
            <p:ph idx="1"/>
          </p:nvPr>
        </p:nvSpPr>
        <p:spPr>
          <a:xfrm>
            <a:off x="952970" y="1458155"/>
            <a:ext cx="7238060" cy="3668889"/>
          </a:xfrm>
        </p:spPr>
        <p:txBody>
          <a:bodyPr>
            <a:normAutofit/>
          </a:bodyPr>
          <a:lstStyle/>
          <a:p>
            <a:r>
              <a:rPr lang="en-US" sz="2000" dirty="0">
                <a:solidFill>
                  <a:srgbClr val="243883"/>
                </a:solidFill>
              </a:rPr>
              <a:t>Two-Year Rules Change Cycle</a:t>
            </a:r>
          </a:p>
          <a:p>
            <a:r>
              <a:rPr lang="en-US" sz="2000" dirty="0">
                <a:solidFill>
                  <a:srgbClr val="243883"/>
                </a:solidFill>
              </a:rPr>
              <a:t>2019 Is an OFF Year – Changes only considered for Player Health and Safety, a rule change from the previous season that is not achieving its intent or changes that have a significant impact on the image of the game.</a:t>
            </a:r>
          </a:p>
          <a:p>
            <a:r>
              <a:rPr lang="en-US" sz="2000" dirty="0">
                <a:solidFill>
                  <a:srgbClr val="243883"/>
                </a:solidFill>
              </a:rPr>
              <a:t>Commissioner, Coordinator, AFCA, and Competition Committee Input.</a:t>
            </a:r>
          </a:p>
          <a:p>
            <a:r>
              <a:rPr lang="en-US" sz="2000" dirty="0">
                <a:solidFill>
                  <a:srgbClr val="243883"/>
                </a:solidFill>
              </a:rPr>
              <a:t>Rules Committee action on March 1</a:t>
            </a:r>
            <a:r>
              <a:rPr lang="en-US" sz="2000" baseline="30000" dirty="0">
                <a:solidFill>
                  <a:srgbClr val="243883"/>
                </a:solidFill>
              </a:rPr>
              <a:t>st</a:t>
            </a:r>
            <a:r>
              <a:rPr lang="en-US" sz="2000" dirty="0">
                <a:solidFill>
                  <a:srgbClr val="243883"/>
                </a:solidFill>
              </a:rPr>
              <a:t>, with PROP approval on April 22</a:t>
            </a:r>
            <a:r>
              <a:rPr lang="en-US" sz="2000" baseline="30000" dirty="0">
                <a:solidFill>
                  <a:srgbClr val="243883"/>
                </a:solidFill>
              </a:rPr>
              <a:t>nd</a:t>
            </a:r>
            <a:r>
              <a:rPr lang="en-US" sz="2000" dirty="0">
                <a:solidFill>
                  <a:srgbClr val="243883"/>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368" y="610480"/>
            <a:ext cx="8711266" cy="857250"/>
          </a:xfrm>
        </p:spPr>
        <p:txBody>
          <a:bodyPr>
            <a:noAutofit/>
          </a:bodyPr>
          <a:lstStyle/>
          <a:p>
            <a:r>
              <a:rPr lang="en-US" sz="3600" u="sng" dirty="0">
                <a:solidFill>
                  <a:srgbClr val="243883"/>
                </a:solidFill>
                <a:latin typeface="Arial Black"/>
              </a:rPr>
              <a:t>Targeting – Instant Replay Review</a:t>
            </a:r>
            <a:endParaRPr lang="en-US" sz="3600" u="sng" dirty="0">
              <a:latin typeface="Arial Black"/>
            </a:endParaRPr>
          </a:p>
        </p:txBody>
      </p:sp>
      <p:sp>
        <p:nvSpPr>
          <p:cNvPr id="3" name="Content Placeholder 2"/>
          <p:cNvSpPr>
            <a:spLocks noGrp="1"/>
          </p:cNvSpPr>
          <p:nvPr>
            <p:ph idx="1"/>
          </p:nvPr>
        </p:nvSpPr>
        <p:spPr>
          <a:xfrm>
            <a:off x="489178" y="2013151"/>
            <a:ext cx="8165633" cy="1975572"/>
          </a:xfrm>
        </p:spPr>
        <p:txBody>
          <a:bodyPr>
            <a:noAutofit/>
          </a:bodyPr>
          <a:lstStyle/>
          <a:p>
            <a:r>
              <a:rPr lang="en-US" sz="2000" dirty="0">
                <a:solidFill>
                  <a:srgbClr val="243883"/>
                </a:solidFill>
              </a:rPr>
              <a:t>For a player to be disqualified and the Targeting foul enforced, all elements of a Targeting foul must be confirmed by the Instant Replay Official.</a:t>
            </a:r>
          </a:p>
          <a:p>
            <a:r>
              <a:rPr lang="en-US" sz="2000" dirty="0">
                <a:solidFill>
                  <a:srgbClr val="243883"/>
                </a:solidFill>
              </a:rPr>
              <a:t>If any element of Targeting cannot be confirmed, then the Replay Official shall overturn the targeting foul.</a:t>
            </a:r>
          </a:p>
          <a:p>
            <a:r>
              <a:rPr lang="en-US" sz="2000" dirty="0">
                <a:solidFill>
                  <a:srgbClr val="243883"/>
                </a:solidFill>
              </a:rPr>
              <a:t>There is now no option for stands as a part of a Targeting review.</a:t>
            </a:r>
          </a:p>
        </p:txBody>
      </p:sp>
      <p:sp>
        <p:nvSpPr>
          <p:cNvPr id="4" name="TextBox 3"/>
          <p:cNvSpPr txBox="1"/>
          <p:nvPr/>
        </p:nvSpPr>
        <p:spPr>
          <a:xfrm>
            <a:off x="1712180" y="1317218"/>
            <a:ext cx="5719688" cy="461665"/>
          </a:xfrm>
          <a:prstGeom prst="rect">
            <a:avLst/>
          </a:prstGeom>
          <a:noFill/>
        </p:spPr>
        <p:txBody>
          <a:bodyPr wrap="square" rtlCol="0">
            <a:spAutoFit/>
          </a:bodyPr>
          <a:lstStyle/>
          <a:p>
            <a:pPr algn="ctr"/>
            <a:r>
              <a:rPr lang="en-US" sz="2400" dirty="0">
                <a:solidFill>
                  <a:srgbClr val="243883"/>
                </a:solidFill>
                <a:latin typeface="Arial"/>
              </a:rPr>
              <a:t>(Rule 12-3-5)</a:t>
            </a:r>
            <a:endParaRPr lang="en-US" sz="2400"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368" y="74281"/>
            <a:ext cx="8711266" cy="857250"/>
          </a:xfrm>
        </p:spPr>
        <p:txBody>
          <a:bodyPr>
            <a:noAutofit/>
          </a:bodyPr>
          <a:lstStyle/>
          <a:p>
            <a:r>
              <a:rPr lang="en-US" sz="3600" u="sng" dirty="0">
                <a:solidFill>
                  <a:srgbClr val="243883"/>
                </a:solidFill>
                <a:latin typeface="Arial Black"/>
              </a:rPr>
              <a:t>Targeting Elements</a:t>
            </a:r>
            <a:endParaRPr lang="en-US" sz="3600" u="sng" dirty="0">
              <a:latin typeface="Arial Black"/>
            </a:endParaRPr>
          </a:p>
        </p:txBody>
      </p:sp>
      <p:sp>
        <p:nvSpPr>
          <p:cNvPr id="3" name="Content Placeholder 2"/>
          <p:cNvSpPr>
            <a:spLocks noGrp="1"/>
          </p:cNvSpPr>
          <p:nvPr>
            <p:ph idx="1"/>
          </p:nvPr>
        </p:nvSpPr>
        <p:spPr>
          <a:xfrm>
            <a:off x="489178" y="1401695"/>
            <a:ext cx="8165633" cy="3358479"/>
          </a:xfrm>
        </p:spPr>
        <p:txBody>
          <a:bodyPr>
            <a:noAutofit/>
          </a:bodyPr>
          <a:lstStyle/>
          <a:p>
            <a:pPr>
              <a:buNone/>
            </a:pPr>
            <a:r>
              <a:rPr lang="en-US" sz="2000" dirty="0">
                <a:solidFill>
                  <a:srgbClr val="243883"/>
                </a:solidFill>
              </a:rPr>
              <a:t>Targeting elements include:</a:t>
            </a:r>
          </a:p>
          <a:p>
            <a:pPr lvl="0"/>
            <a:r>
              <a:rPr lang="en-US" sz="2000" u="sng" dirty="0">
                <a:solidFill>
                  <a:srgbClr val="243883"/>
                </a:solidFill>
              </a:rPr>
              <a:t>Rule 9-1-3:</a:t>
            </a:r>
          </a:p>
          <a:p>
            <a:pPr lvl="1"/>
            <a:r>
              <a:rPr lang="en-US" sz="1800" dirty="0">
                <a:solidFill>
                  <a:srgbClr val="243883"/>
                </a:solidFill>
              </a:rPr>
              <a:t>(a) A player takes aim at an opponent for the purposes of attacking with forcible contact with the crown of the helmet.</a:t>
            </a:r>
          </a:p>
          <a:p>
            <a:pPr lvl="1"/>
            <a:r>
              <a:rPr lang="en-US" sz="1800" dirty="0">
                <a:solidFill>
                  <a:srgbClr val="243883"/>
                </a:solidFill>
              </a:rPr>
              <a:t>(</a:t>
            </a:r>
            <a:r>
              <a:rPr lang="en-US" sz="1800" dirty="0" err="1">
                <a:solidFill>
                  <a:srgbClr val="243883"/>
                </a:solidFill>
              </a:rPr>
              <a:t>b</a:t>
            </a:r>
            <a:r>
              <a:rPr lang="en-US" sz="1800" dirty="0">
                <a:solidFill>
                  <a:srgbClr val="243883"/>
                </a:solidFill>
              </a:rPr>
              <a:t>) An indicator of targeting is present.</a:t>
            </a:r>
          </a:p>
          <a:p>
            <a:r>
              <a:rPr lang="en-US" sz="2000" u="sng" dirty="0">
                <a:solidFill>
                  <a:srgbClr val="243883"/>
                </a:solidFill>
              </a:rPr>
              <a:t>Rule 9-1-4:</a:t>
            </a:r>
          </a:p>
          <a:p>
            <a:pPr lvl="1"/>
            <a:r>
              <a:rPr lang="en-US" sz="1800" dirty="0">
                <a:solidFill>
                  <a:srgbClr val="243883"/>
                </a:solidFill>
              </a:rPr>
              <a:t>(a)   A defenseless opponent (Rule 2-27-14)</a:t>
            </a:r>
          </a:p>
          <a:p>
            <a:pPr lvl="1"/>
            <a:r>
              <a:rPr lang="en-US" sz="1800" dirty="0">
                <a:solidFill>
                  <a:srgbClr val="243883"/>
                </a:solidFill>
              </a:rPr>
              <a:t>(</a:t>
            </a:r>
            <a:r>
              <a:rPr lang="en-US" sz="1800" dirty="0" err="1">
                <a:solidFill>
                  <a:srgbClr val="243883"/>
                </a:solidFill>
              </a:rPr>
              <a:t>b</a:t>
            </a:r>
            <a:r>
              <a:rPr lang="en-US" sz="1800" dirty="0">
                <a:solidFill>
                  <a:srgbClr val="243883"/>
                </a:solidFill>
              </a:rPr>
              <a:t>)  A player takes aim at a defenseless opponent for the purposes of attacking with forcible contact to the head or neck area.</a:t>
            </a:r>
          </a:p>
          <a:p>
            <a:pPr lvl="1"/>
            <a:r>
              <a:rPr lang="en-US" sz="1800" dirty="0">
                <a:solidFill>
                  <a:srgbClr val="243883"/>
                </a:solidFill>
              </a:rPr>
              <a:t>(</a:t>
            </a:r>
            <a:r>
              <a:rPr lang="en-US" sz="1800" dirty="0" err="1">
                <a:solidFill>
                  <a:srgbClr val="243883"/>
                </a:solidFill>
              </a:rPr>
              <a:t>c</a:t>
            </a:r>
            <a:r>
              <a:rPr lang="en-US" sz="1800" dirty="0">
                <a:solidFill>
                  <a:srgbClr val="243883"/>
                </a:solidFill>
              </a:rPr>
              <a:t>)  An indicator of targeting is present.</a:t>
            </a:r>
          </a:p>
        </p:txBody>
      </p:sp>
      <p:sp>
        <p:nvSpPr>
          <p:cNvPr id="4" name="TextBox 3"/>
          <p:cNvSpPr txBox="1"/>
          <p:nvPr/>
        </p:nvSpPr>
        <p:spPr>
          <a:xfrm>
            <a:off x="1712180" y="781019"/>
            <a:ext cx="5719688" cy="461665"/>
          </a:xfrm>
          <a:prstGeom prst="rect">
            <a:avLst/>
          </a:prstGeom>
          <a:noFill/>
        </p:spPr>
        <p:txBody>
          <a:bodyPr wrap="square" rtlCol="0">
            <a:spAutoFit/>
          </a:bodyPr>
          <a:lstStyle/>
          <a:p>
            <a:pPr algn="ctr"/>
            <a:r>
              <a:rPr lang="en-US" sz="2400" dirty="0">
                <a:solidFill>
                  <a:srgbClr val="243883"/>
                </a:solidFill>
                <a:latin typeface="Arial"/>
              </a:rPr>
              <a:t>(Rule 9-1-3 &amp; 9-1-4)</a:t>
            </a:r>
            <a:endParaRPr lang="en-US" sz="2400"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368" y="-104452"/>
            <a:ext cx="8711266" cy="857250"/>
          </a:xfrm>
        </p:spPr>
        <p:txBody>
          <a:bodyPr>
            <a:noAutofit/>
          </a:bodyPr>
          <a:lstStyle/>
          <a:p>
            <a:r>
              <a:rPr lang="en-US" sz="3600" u="sng" dirty="0">
                <a:solidFill>
                  <a:srgbClr val="243883"/>
                </a:solidFill>
                <a:latin typeface="Arial Black"/>
              </a:rPr>
              <a:t>Indicators of Targeting</a:t>
            </a:r>
            <a:endParaRPr lang="en-US" sz="3600" u="sng" dirty="0">
              <a:latin typeface="Arial Black"/>
            </a:endParaRPr>
          </a:p>
        </p:txBody>
      </p:sp>
      <p:sp>
        <p:nvSpPr>
          <p:cNvPr id="3" name="Content Placeholder 2"/>
          <p:cNvSpPr>
            <a:spLocks noGrp="1"/>
          </p:cNvSpPr>
          <p:nvPr>
            <p:ph idx="1"/>
          </p:nvPr>
        </p:nvSpPr>
        <p:spPr>
          <a:xfrm>
            <a:off x="489178" y="1101579"/>
            <a:ext cx="8165633" cy="1975572"/>
          </a:xfrm>
        </p:spPr>
        <p:txBody>
          <a:bodyPr>
            <a:noAutofit/>
          </a:bodyPr>
          <a:lstStyle/>
          <a:p>
            <a:r>
              <a:rPr lang="en-US" sz="1600" dirty="0">
                <a:solidFill>
                  <a:srgbClr val="243883"/>
                </a:solidFill>
              </a:rPr>
              <a:t>“Targeting” means that a player takes aim at an opponent for purposes of attacking with forcible contact that goes beyond making a legal tackle or a legal block or playing the ball.</a:t>
            </a:r>
          </a:p>
          <a:p>
            <a:endParaRPr lang="en-US" sz="1600" dirty="0">
              <a:solidFill>
                <a:srgbClr val="243883"/>
              </a:solidFill>
            </a:endParaRPr>
          </a:p>
          <a:p>
            <a:r>
              <a:rPr lang="en-US" sz="1600" u="sng" dirty="0">
                <a:solidFill>
                  <a:srgbClr val="243883"/>
                </a:solidFill>
              </a:rPr>
              <a:t>Targeting Indicators include but are not limited to:</a:t>
            </a:r>
          </a:p>
          <a:p>
            <a:r>
              <a:rPr lang="en-US" sz="1600" dirty="0">
                <a:solidFill>
                  <a:srgbClr val="243883"/>
                </a:solidFill>
              </a:rPr>
              <a:t>Launch – a player leaving his feet </a:t>
            </a:r>
            <a:r>
              <a:rPr lang="en-US" sz="1600" b="1" dirty="0">
                <a:solidFill>
                  <a:srgbClr val="243883"/>
                </a:solidFill>
              </a:rPr>
              <a:t>to attack </a:t>
            </a:r>
            <a:r>
              <a:rPr lang="en-US" sz="1600" dirty="0">
                <a:solidFill>
                  <a:srgbClr val="243883"/>
                </a:solidFill>
              </a:rPr>
              <a:t>an opponent by an upward and forward thrust of the body to make forcible contact in the head or neck area</a:t>
            </a:r>
          </a:p>
          <a:p>
            <a:r>
              <a:rPr lang="en-US" sz="1600" dirty="0">
                <a:solidFill>
                  <a:srgbClr val="243883"/>
                </a:solidFill>
              </a:rPr>
              <a:t>A crouch followed by an upward and forward thrust </a:t>
            </a:r>
            <a:r>
              <a:rPr lang="en-US" sz="1600" b="1" dirty="0">
                <a:solidFill>
                  <a:srgbClr val="243883"/>
                </a:solidFill>
              </a:rPr>
              <a:t>to attack </a:t>
            </a:r>
            <a:r>
              <a:rPr lang="en-US" sz="1600" dirty="0">
                <a:solidFill>
                  <a:srgbClr val="243883"/>
                </a:solidFill>
              </a:rPr>
              <a:t>with forcible contact at the head or neck area, even though one or both feet are still on the ground</a:t>
            </a:r>
          </a:p>
          <a:p>
            <a:r>
              <a:rPr lang="en-US" sz="1600" dirty="0">
                <a:solidFill>
                  <a:srgbClr val="243883"/>
                </a:solidFill>
              </a:rPr>
              <a:t>Leading with helmet, shoulder, forearm, fist, hand or elbow </a:t>
            </a:r>
            <a:r>
              <a:rPr lang="en-US" sz="1600" b="1" dirty="0">
                <a:solidFill>
                  <a:srgbClr val="243883"/>
                </a:solidFill>
              </a:rPr>
              <a:t>to attack </a:t>
            </a:r>
            <a:r>
              <a:rPr lang="en-US" sz="1600" dirty="0">
                <a:solidFill>
                  <a:srgbClr val="243883"/>
                </a:solidFill>
              </a:rPr>
              <a:t>with forcible contact at the head or neck area</a:t>
            </a:r>
          </a:p>
          <a:p>
            <a:r>
              <a:rPr lang="en-US" sz="1600" dirty="0">
                <a:solidFill>
                  <a:srgbClr val="243883"/>
                </a:solidFill>
              </a:rPr>
              <a:t>Lowering the head before </a:t>
            </a:r>
            <a:r>
              <a:rPr lang="en-US" sz="1600" b="1" dirty="0">
                <a:solidFill>
                  <a:srgbClr val="243883"/>
                </a:solidFill>
              </a:rPr>
              <a:t>attacking</a:t>
            </a:r>
            <a:r>
              <a:rPr lang="en-US" sz="1600" dirty="0">
                <a:solidFill>
                  <a:srgbClr val="243883"/>
                </a:solidFill>
              </a:rPr>
              <a:t> by initiating forcible contact with the crown of the helmet</a:t>
            </a:r>
          </a:p>
          <a:p>
            <a:endParaRPr lang="en-US" sz="1600" dirty="0">
              <a:solidFill>
                <a:srgbClr val="243883"/>
              </a:solidFill>
            </a:endParaRPr>
          </a:p>
        </p:txBody>
      </p:sp>
      <p:sp>
        <p:nvSpPr>
          <p:cNvPr id="4" name="TextBox 3"/>
          <p:cNvSpPr txBox="1"/>
          <p:nvPr/>
        </p:nvSpPr>
        <p:spPr>
          <a:xfrm>
            <a:off x="1712180" y="602286"/>
            <a:ext cx="5719688" cy="461665"/>
          </a:xfrm>
          <a:prstGeom prst="rect">
            <a:avLst/>
          </a:prstGeom>
          <a:noFill/>
        </p:spPr>
        <p:txBody>
          <a:bodyPr wrap="square" rtlCol="0">
            <a:spAutoFit/>
          </a:bodyPr>
          <a:lstStyle/>
          <a:p>
            <a:pPr algn="ctr"/>
            <a:r>
              <a:rPr lang="en-US" sz="2400" dirty="0">
                <a:solidFill>
                  <a:srgbClr val="243883"/>
                </a:solidFill>
                <a:latin typeface="Arial"/>
              </a:rPr>
              <a:t>(Rule 9-1-4, Note 1)</a:t>
            </a:r>
            <a:endParaRPr lang="en-US" sz="2400"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368" y="328270"/>
            <a:ext cx="8711266" cy="857250"/>
          </a:xfrm>
        </p:spPr>
        <p:txBody>
          <a:bodyPr>
            <a:noAutofit/>
          </a:bodyPr>
          <a:lstStyle/>
          <a:p>
            <a:r>
              <a:rPr lang="en-US" sz="3600" u="sng" dirty="0">
                <a:solidFill>
                  <a:srgbClr val="243883"/>
                </a:solidFill>
                <a:latin typeface="Arial Black"/>
              </a:rPr>
              <a:t>Targeting – Progressive Penalty</a:t>
            </a:r>
            <a:endParaRPr lang="en-US" sz="3600" u="sng" dirty="0">
              <a:latin typeface="Arial Black"/>
            </a:endParaRPr>
          </a:p>
        </p:txBody>
      </p:sp>
      <p:sp>
        <p:nvSpPr>
          <p:cNvPr id="3" name="Content Placeholder 2"/>
          <p:cNvSpPr>
            <a:spLocks noGrp="1"/>
          </p:cNvSpPr>
          <p:nvPr>
            <p:ph idx="1"/>
          </p:nvPr>
        </p:nvSpPr>
        <p:spPr>
          <a:xfrm>
            <a:off x="489178" y="1655685"/>
            <a:ext cx="8165633" cy="2841046"/>
          </a:xfrm>
        </p:spPr>
        <p:txBody>
          <a:bodyPr>
            <a:noAutofit/>
          </a:bodyPr>
          <a:lstStyle/>
          <a:p>
            <a:r>
              <a:rPr lang="en-US" sz="2000" dirty="0">
                <a:solidFill>
                  <a:srgbClr val="243883"/>
                </a:solidFill>
              </a:rPr>
              <a:t>If a student-athlete receives a </a:t>
            </a:r>
            <a:r>
              <a:rPr lang="en-US" sz="2000" u="sng" dirty="0">
                <a:solidFill>
                  <a:srgbClr val="243883"/>
                </a:solidFill>
              </a:rPr>
              <a:t>third</a:t>
            </a:r>
            <a:r>
              <a:rPr lang="en-US" sz="2000" dirty="0">
                <a:solidFill>
                  <a:srgbClr val="243883"/>
                </a:solidFill>
              </a:rPr>
              <a:t> or any subsequent targeting foul within the same season, that player is disqualified for the remainder of that game and the player would receive an automatic one-game suspension in his team’s next scheduled game.</a:t>
            </a:r>
          </a:p>
          <a:p>
            <a:r>
              <a:rPr lang="en-US" sz="2000" dirty="0">
                <a:solidFill>
                  <a:srgbClr val="243883"/>
                </a:solidFill>
              </a:rPr>
              <a:t>For games involving Instant Replay, the review decision is final, and there is no appeal.</a:t>
            </a:r>
          </a:p>
          <a:p>
            <a:r>
              <a:rPr lang="en-US" sz="2000" dirty="0">
                <a:solidFill>
                  <a:srgbClr val="243883"/>
                </a:solidFill>
              </a:rPr>
              <a:t>For games in which Instant Replay is not used, the conference has the option to consult the National Coordinator for a video review.</a:t>
            </a:r>
          </a:p>
        </p:txBody>
      </p:sp>
      <p:sp>
        <p:nvSpPr>
          <p:cNvPr id="4" name="TextBox 3"/>
          <p:cNvSpPr txBox="1"/>
          <p:nvPr/>
        </p:nvSpPr>
        <p:spPr>
          <a:xfrm>
            <a:off x="1712180" y="1035008"/>
            <a:ext cx="5719688" cy="461665"/>
          </a:xfrm>
          <a:prstGeom prst="rect">
            <a:avLst/>
          </a:prstGeom>
          <a:noFill/>
        </p:spPr>
        <p:txBody>
          <a:bodyPr wrap="square" rtlCol="0">
            <a:spAutoFit/>
          </a:bodyPr>
          <a:lstStyle/>
          <a:p>
            <a:pPr algn="ctr"/>
            <a:r>
              <a:rPr lang="en-US" sz="2400" dirty="0">
                <a:solidFill>
                  <a:srgbClr val="243883"/>
                </a:solidFill>
                <a:latin typeface="Arial"/>
              </a:rPr>
              <a:t>(Rule 9-1-3 &amp; 9-1-4)</a:t>
            </a:r>
            <a:endParaRPr lang="en-US" sz="2400"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368" y="836248"/>
            <a:ext cx="8711266" cy="857250"/>
          </a:xfrm>
        </p:spPr>
        <p:txBody>
          <a:bodyPr>
            <a:noAutofit/>
          </a:bodyPr>
          <a:lstStyle/>
          <a:p>
            <a:r>
              <a:rPr lang="en-US" sz="3600" u="sng" dirty="0">
                <a:solidFill>
                  <a:srgbClr val="243883"/>
                </a:solidFill>
                <a:latin typeface="Arial Black"/>
              </a:rPr>
              <a:t>Overtime Scoring</a:t>
            </a:r>
            <a:endParaRPr lang="en-US" sz="3600" u="sng" dirty="0">
              <a:latin typeface="Arial Black"/>
            </a:endParaRPr>
          </a:p>
        </p:txBody>
      </p:sp>
      <p:sp>
        <p:nvSpPr>
          <p:cNvPr id="3" name="Content Placeholder 2"/>
          <p:cNvSpPr>
            <a:spLocks noGrp="1"/>
          </p:cNvSpPr>
          <p:nvPr>
            <p:ph idx="1"/>
          </p:nvPr>
        </p:nvSpPr>
        <p:spPr>
          <a:xfrm>
            <a:off x="489178" y="2163663"/>
            <a:ext cx="8165633" cy="1890908"/>
          </a:xfrm>
        </p:spPr>
        <p:txBody>
          <a:bodyPr>
            <a:noAutofit/>
          </a:bodyPr>
          <a:lstStyle/>
          <a:p>
            <a:r>
              <a:rPr lang="en-US" sz="2000" dirty="0">
                <a:solidFill>
                  <a:srgbClr val="243883"/>
                </a:solidFill>
              </a:rPr>
              <a:t>There is no change to the first four overtime periods. </a:t>
            </a:r>
          </a:p>
          <a:p>
            <a:r>
              <a:rPr lang="en-US" sz="2000" dirty="0">
                <a:solidFill>
                  <a:srgbClr val="243883"/>
                </a:solidFill>
              </a:rPr>
              <a:t>Beginning with the fifth extra period, each team will move directly to attempt a two point try.</a:t>
            </a:r>
          </a:p>
          <a:p>
            <a:r>
              <a:rPr lang="en-US" sz="2000" dirty="0">
                <a:solidFill>
                  <a:srgbClr val="243883"/>
                </a:solidFill>
              </a:rPr>
              <a:t>In the absence of a media timeout, after the second and fourth extra period, there will be a two minute mandatory break period (3-3-h).</a:t>
            </a:r>
          </a:p>
        </p:txBody>
      </p:sp>
      <p:sp>
        <p:nvSpPr>
          <p:cNvPr id="4" name="TextBox 3"/>
          <p:cNvSpPr txBox="1"/>
          <p:nvPr/>
        </p:nvSpPr>
        <p:spPr>
          <a:xfrm>
            <a:off x="1712180" y="1542986"/>
            <a:ext cx="5719688" cy="461665"/>
          </a:xfrm>
          <a:prstGeom prst="rect">
            <a:avLst/>
          </a:prstGeom>
          <a:noFill/>
        </p:spPr>
        <p:txBody>
          <a:bodyPr wrap="square" rtlCol="0">
            <a:spAutoFit/>
          </a:bodyPr>
          <a:lstStyle/>
          <a:p>
            <a:pPr algn="ctr"/>
            <a:r>
              <a:rPr lang="en-US" sz="2400" dirty="0">
                <a:solidFill>
                  <a:srgbClr val="243883"/>
                </a:solidFill>
                <a:latin typeface="Arial"/>
              </a:rPr>
              <a:t>(Rule 3-3-f)</a:t>
            </a:r>
            <a:endParaRPr lang="en-US" sz="2400"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368" y="158944"/>
            <a:ext cx="8711266" cy="857250"/>
          </a:xfrm>
        </p:spPr>
        <p:txBody>
          <a:bodyPr>
            <a:noAutofit/>
          </a:bodyPr>
          <a:lstStyle/>
          <a:p>
            <a:r>
              <a:rPr lang="en-US" sz="3600" u="sng" dirty="0">
                <a:solidFill>
                  <a:srgbClr val="243883"/>
                </a:solidFill>
                <a:latin typeface="Arial Black"/>
              </a:rPr>
              <a:t>Free Kick – Illegal </a:t>
            </a:r>
            <a:br>
              <a:rPr lang="en-US" sz="3600" u="sng" dirty="0">
                <a:solidFill>
                  <a:srgbClr val="243883"/>
                </a:solidFill>
                <a:latin typeface="Arial Black"/>
              </a:rPr>
            </a:br>
            <a:r>
              <a:rPr lang="en-US" sz="3600" u="sng" dirty="0">
                <a:solidFill>
                  <a:srgbClr val="243883"/>
                </a:solidFill>
                <a:latin typeface="Arial Black"/>
              </a:rPr>
              <a:t>Wedge Formation</a:t>
            </a:r>
            <a:endParaRPr lang="en-US" sz="3600" u="sng" dirty="0">
              <a:latin typeface="Arial Black"/>
            </a:endParaRPr>
          </a:p>
        </p:txBody>
      </p:sp>
      <p:sp>
        <p:nvSpPr>
          <p:cNvPr id="3" name="Content Placeholder 2"/>
          <p:cNvSpPr>
            <a:spLocks noGrp="1"/>
          </p:cNvSpPr>
          <p:nvPr>
            <p:ph idx="1"/>
          </p:nvPr>
        </p:nvSpPr>
        <p:spPr>
          <a:xfrm>
            <a:off x="489178" y="1646278"/>
            <a:ext cx="8165633" cy="1975572"/>
          </a:xfrm>
        </p:spPr>
        <p:txBody>
          <a:bodyPr>
            <a:noAutofit/>
          </a:bodyPr>
          <a:lstStyle/>
          <a:p>
            <a:r>
              <a:rPr lang="en-US" sz="1800" dirty="0">
                <a:solidFill>
                  <a:srgbClr val="243883"/>
                </a:solidFill>
              </a:rPr>
              <a:t>A wedge is defined as two or more players aligned shoulder to shoulder within two yards of each other. </a:t>
            </a:r>
          </a:p>
          <a:p>
            <a:r>
              <a:rPr lang="en-US" sz="1800" dirty="0">
                <a:solidFill>
                  <a:srgbClr val="243883"/>
                </a:solidFill>
              </a:rPr>
              <a:t>For a Free-kick down only: After the ball has been kicked, it is illegal for </a:t>
            </a:r>
            <a:r>
              <a:rPr lang="en-US" sz="1800" u="sng" dirty="0">
                <a:solidFill>
                  <a:srgbClr val="243883"/>
                </a:solidFill>
              </a:rPr>
              <a:t>two</a:t>
            </a:r>
            <a:r>
              <a:rPr lang="en-US" sz="1800" dirty="0">
                <a:solidFill>
                  <a:srgbClr val="243883"/>
                </a:solidFill>
              </a:rPr>
              <a:t> or more members of the receiving team intentionally to form a wedge for the purpose of blocking for the ball carrier. </a:t>
            </a:r>
          </a:p>
          <a:p>
            <a:r>
              <a:rPr lang="en-US" sz="1800" dirty="0">
                <a:solidFill>
                  <a:srgbClr val="243883"/>
                </a:solidFill>
              </a:rPr>
              <a:t>This is a live-ball foul, whether or not there is contact between opponents.</a:t>
            </a:r>
          </a:p>
          <a:p>
            <a:r>
              <a:rPr lang="en-US" sz="1800" dirty="0">
                <a:solidFill>
                  <a:srgbClr val="243883"/>
                </a:solidFill>
              </a:rPr>
              <a:t>Formation of the wedge is not illegal when the kick is from an obvious onside kick formation. </a:t>
            </a:r>
          </a:p>
          <a:p>
            <a:r>
              <a:rPr lang="en-US" sz="1800" dirty="0">
                <a:solidFill>
                  <a:srgbClr val="243883"/>
                </a:solidFill>
              </a:rPr>
              <a:t>There is no foul if the play results in a touchback, free kick out of bounds, or fair catch.</a:t>
            </a:r>
          </a:p>
        </p:txBody>
      </p:sp>
      <p:sp>
        <p:nvSpPr>
          <p:cNvPr id="4" name="TextBox 3"/>
          <p:cNvSpPr txBox="1"/>
          <p:nvPr/>
        </p:nvSpPr>
        <p:spPr>
          <a:xfrm>
            <a:off x="1712180" y="1110264"/>
            <a:ext cx="5719688" cy="461665"/>
          </a:xfrm>
          <a:prstGeom prst="rect">
            <a:avLst/>
          </a:prstGeom>
          <a:noFill/>
        </p:spPr>
        <p:txBody>
          <a:bodyPr wrap="square" rtlCol="0">
            <a:spAutoFit/>
          </a:bodyPr>
          <a:lstStyle/>
          <a:p>
            <a:pPr algn="ctr"/>
            <a:r>
              <a:rPr lang="en-US" sz="2400" dirty="0">
                <a:solidFill>
                  <a:srgbClr val="243883"/>
                </a:solidFill>
                <a:latin typeface="Arial"/>
              </a:rPr>
              <a:t>(Rule 6-1-10)</a:t>
            </a:r>
            <a:endParaRPr lang="en-US" sz="2400"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368" y="74281"/>
            <a:ext cx="8711266" cy="857250"/>
          </a:xfrm>
        </p:spPr>
        <p:txBody>
          <a:bodyPr>
            <a:noAutofit/>
          </a:bodyPr>
          <a:lstStyle/>
          <a:p>
            <a:r>
              <a:rPr lang="en-US" sz="3600" u="sng" dirty="0">
                <a:solidFill>
                  <a:srgbClr val="243883"/>
                </a:solidFill>
                <a:latin typeface="Arial Black"/>
              </a:rPr>
              <a:t>Blind-Side Block</a:t>
            </a:r>
            <a:endParaRPr lang="en-US" sz="3600" u="sng" dirty="0">
              <a:latin typeface="Arial Black"/>
            </a:endParaRPr>
          </a:p>
        </p:txBody>
      </p:sp>
      <p:sp>
        <p:nvSpPr>
          <p:cNvPr id="3" name="Content Placeholder 2"/>
          <p:cNvSpPr>
            <a:spLocks noGrp="1"/>
          </p:cNvSpPr>
          <p:nvPr>
            <p:ph idx="1"/>
          </p:nvPr>
        </p:nvSpPr>
        <p:spPr>
          <a:xfrm>
            <a:off x="489178" y="1335846"/>
            <a:ext cx="8165633" cy="3433705"/>
          </a:xfrm>
        </p:spPr>
        <p:txBody>
          <a:bodyPr>
            <a:noAutofit/>
          </a:bodyPr>
          <a:lstStyle/>
          <a:p>
            <a:r>
              <a:rPr lang="en-US" sz="2000" dirty="0">
                <a:solidFill>
                  <a:srgbClr val="243883"/>
                </a:solidFill>
              </a:rPr>
              <a:t>A blind-side block is an open field block against an opponent that is initiated from outside the opponent’s field of vision, or otherwise in such a manner that the opponent cannot reasonably defend himself against the block.  (Exceptions: (1) the runner; (2) a receiver in the act of attempting to make a catch)</a:t>
            </a:r>
          </a:p>
          <a:p>
            <a:r>
              <a:rPr lang="en-US" sz="2000" dirty="0">
                <a:solidFill>
                  <a:srgbClr val="243883"/>
                </a:solidFill>
              </a:rPr>
              <a:t>No player shall deliver a blind-side block by attacking an opponent with forcible contact.</a:t>
            </a:r>
          </a:p>
          <a:p>
            <a:r>
              <a:rPr lang="en-US" sz="2000" dirty="0">
                <a:solidFill>
                  <a:srgbClr val="243883"/>
                </a:solidFill>
              </a:rPr>
              <a:t>Personal Foul, 15 yard penalty (new signal XX).</a:t>
            </a:r>
          </a:p>
          <a:p>
            <a:r>
              <a:rPr lang="en-US" sz="2000" dirty="0">
                <a:solidFill>
                  <a:srgbClr val="243883"/>
                </a:solidFill>
              </a:rPr>
              <a:t>In addition, if this action meets all the elements of targeting, it is a blind-side block with targeting (Rule 9-1-3 / 9-1-4).</a:t>
            </a:r>
          </a:p>
        </p:txBody>
      </p:sp>
      <p:sp>
        <p:nvSpPr>
          <p:cNvPr id="4" name="TextBox 3"/>
          <p:cNvSpPr txBox="1"/>
          <p:nvPr/>
        </p:nvSpPr>
        <p:spPr>
          <a:xfrm>
            <a:off x="1712180" y="762205"/>
            <a:ext cx="5719688" cy="461665"/>
          </a:xfrm>
          <a:prstGeom prst="rect">
            <a:avLst/>
          </a:prstGeom>
          <a:noFill/>
        </p:spPr>
        <p:txBody>
          <a:bodyPr wrap="square" rtlCol="0">
            <a:spAutoFit/>
          </a:bodyPr>
          <a:lstStyle/>
          <a:p>
            <a:pPr algn="ctr"/>
            <a:r>
              <a:rPr lang="en-US" sz="2400" dirty="0">
                <a:solidFill>
                  <a:srgbClr val="243883"/>
                </a:solidFill>
                <a:latin typeface="Arial"/>
              </a:rPr>
              <a:t>(Rule 2-3-7 &amp; 9-1-18)</a:t>
            </a:r>
            <a:endParaRPr lang="en-US" sz="2400"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13002</TotalTime>
  <Words>942</Words>
  <Application>Microsoft Office PowerPoint</Application>
  <PresentationFormat>On-screen Show (16:9)</PresentationFormat>
  <Paragraphs>68</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Arial Black</vt:lpstr>
      <vt:lpstr>Office Theme</vt:lpstr>
      <vt:lpstr>PowerPoint Presentation</vt:lpstr>
      <vt:lpstr>RULE CHANGE PROCESS</vt:lpstr>
      <vt:lpstr>Targeting – Instant Replay Review</vt:lpstr>
      <vt:lpstr>Targeting Elements</vt:lpstr>
      <vt:lpstr>Indicators of Targeting</vt:lpstr>
      <vt:lpstr>Targeting – Progressive Penalty</vt:lpstr>
      <vt:lpstr>Overtime Scoring</vt:lpstr>
      <vt:lpstr>Free Kick – Illegal  Wedge Formation</vt:lpstr>
      <vt:lpstr>Blind-Side Block</vt:lpstr>
      <vt:lpstr>Blocking Below the Waist Team B</vt:lpstr>
      <vt:lpstr>Supervision – Officiating Crews</vt:lpstr>
      <vt:lpstr>Coaches’ Phones and Headsets</vt:lpstr>
    </vt:vector>
  </TitlesOfParts>
  <Company>SEC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Cole Cunningham</dc:creator>
  <cp:lastModifiedBy>Matt Young</cp:lastModifiedBy>
  <cp:revision>57</cp:revision>
  <cp:lastPrinted>2018-07-13T22:51:07Z</cp:lastPrinted>
  <dcterms:created xsi:type="dcterms:W3CDTF">2019-04-25T19:56:36Z</dcterms:created>
  <dcterms:modified xsi:type="dcterms:W3CDTF">2019-06-12T12:43:56Z</dcterms:modified>
</cp:coreProperties>
</file>