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3" r:id="rId4"/>
    <p:sldId id="264" r:id="rId5"/>
    <p:sldId id="262" r:id="rId6"/>
    <p:sldId id="265" r:id="rId7"/>
    <p:sldId id="267" r:id="rId8"/>
    <p:sldId id="258" r:id="rId9"/>
    <p:sldId id="272" r:id="rId10"/>
    <p:sldId id="271" r:id="rId11"/>
    <p:sldId id="270" r:id="rId12"/>
    <p:sldId id="269" r:id="rId13"/>
    <p:sldId id="268" r:id="rId14"/>
    <p:sldId id="259" r:id="rId15"/>
    <p:sldId id="273"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6C0A2DC-14FA-4A56-8FE3-4FC273BC52FA}">
          <p14:sldIdLst>
            <p14:sldId id="256"/>
            <p14:sldId id="261"/>
            <p14:sldId id="263"/>
            <p14:sldId id="264"/>
            <p14:sldId id="262"/>
            <p14:sldId id="265"/>
            <p14:sldId id="267"/>
            <p14:sldId id="258"/>
            <p14:sldId id="272"/>
            <p14:sldId id="271"/>
            <p14:sldId id="270"/>
            <p14:sldId id="269"/>
            <p14:sldId id="268"/>
            <p14:sldId id="259"/>
            <p14:sldId id="273"/>
            <p14:sldId id="274"/>
            <p14:sldId id="27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251FB-F19D-4DF8-8C69-57A6909B65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C2349D-8079-4296-A374-CA6229B66D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E1401E-4591-43A6-8203-FAAEB31E03DE}"/>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D4674B9F-D9E8-467F-98FD-537D476197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0CCEC3-BD9E-437F-91D8-C595BE15BF06}"/>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267055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590D1-D277-4C76-919E-5974CBCA7C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FB3136-DB1D-426B-B479-9EE06947AF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E9CA82-AAFF-4DEB-9B85-F5CD1FDF8DCC}"/>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8270E759-6666-4787-9FB4-4E75EB4EE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7FAD4-86F0-48FD-B8B4-E81B17E91A4A}"/>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1795331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F7CE1-CC44-40E6-90D5-F6127CA600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E1497F-D257-4EAC-9AA9-D2C8440031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818942-00C8-44F4-9F38-2242E3BDAC90}"/>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13FEAB0A-F4C2-4FCB-ACA8-CDFA12F703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8BD545-BC5E-4A06-9DBE-5F432A3E9B3E}"/>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1491370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49FF0-23F7-430F-8371-14D87E7CE2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C84289-A497-45FC-8B15-C909A3CBC7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E3624A-4993-486E-B982-2D4EAB850FC9}"/>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5FEF470F-1C81-4DBA-9EAF-E1C779D87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283C6-835B-4327-9FC1-890E20C337FD}"/>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1412111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4E9C6-F592-469B-B79F-1312264A32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6F69EF-E9EA-4462-8FB3-947CD5353D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FE364C-9D58-446A-B09F-80F7A0D9FEB6}"/>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274F07D8-F2CA-4A43-ABDF-750769887B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EBC1B-9EF0-4675-B066-E898A17B0B13}"/>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63930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EC85C-C922-4CE4-9FA8-E527597AC1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112CC3-409D-4C27-8220-A4A46A855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FABB89-66AF-4622-9B6C-9A742BFBF8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2DBACC-25D7-4C40-80B8-169DA0D222DA}"/>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6" name="Footer Placeholder 5">
            <a:extLst>
              <a:ext uri="{FF2B5EF4-FFF2-40B4-BE49-F238E27FC236}">
                <a16:creationId xmlns:a16="http://schemas.microsoft.com/office/drawing/2014/main" id="{96831887-3ED3-458B-B3EF-74BCEB1A33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34D5FE-469D-4B25-85C7-E18027D5F8D7}"/>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292449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8EFE-6BBC-4431-AE56-0AD2691D72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5477BC-FB2D-4D3B-94D7-76F00F448F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FCA094-F7A2-4740-B858-BBE1374F15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DCC984-E87E-4BE9-9F50-E453A8667E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DA2474-2096-48AD-AEAB-571B6E132E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CEE096-C1F8-4BD0-B5CB-D45106C9C333}"/>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8" name="Footer Placeholder 7">
            <a:extLst>
              <a:ext uri="{FF2B5EF4-FFF2-40B4-BE49-F238E27FC236}">
                <a16:creationId xmlns:a16="http://schemas.microsoft.com/office/drawing/2014/main" id="{E3A90837-FCB4-43E3-8B99-79B7A14C7A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B5EE49-BB87-469F-8B70-FEF7713422E9}"/>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79608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66830-4B93-430E-942E-7B8290F2D0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EA14A8-FA5B-421D-BE22-0A20F7614295}"/>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4" name="Footer Placeholder 3">
            <a:extLst>
              <a:ext uri="{FF2B5EF4-FFF2-40B4-BE49-F238E27FC236}">
                <a16:creationId xmlns:a16="http://schemas.microsoft.com/office/drawing/2014/main" id="{20F04098-F9BE-4AD7-B110-96409A8789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BCD2326-DFBB-4322-91DB-2613825BC50A}"/>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976155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0EBD1D-91D9-4665-8B86-E6C340D2665D}"/>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3" name="Footer Placeholder 2">
            <a:extLst>
              <a:ext uri="{FF2B5EF4-FFF2-40B4-BE49-F238E27FC236}">
                <a16:creationId xmlns:a16="http://schemas.microsoft.com/office/drawing/2014/main" id="{442BB1D2-5E44-4309-B6FB-F6C620E4B7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435E3F-C535-4F00-B4E4-ADAB0C988468}"/>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41916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6356F-B46C-4D9E-8E3C-9ACC314CB4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1A8366-534D-4F2F-A17A-F9B0267B0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21F676-8F18-401C-A960-DD3DA7CA5E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B19D50-CAA4-4696-94AD-9D791629073D}"/>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6" name="Footer Placeholder 5">
            <a:extLst>
              <a:ext uri="{FF2B5EF4-FFF2-40B4-BE49-F238E27FC236}">
                <a16:creationId xmlns:a16="http://schemas.microsoft.com/office/drawing/2014/main" id="{26687FDF-895A-488A-8F87-0C95A048D6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67EA2F-9323-4865-A304-00E325FEF4FD}"/>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1894065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70DB2-423C-45EF-B14E-13D5B2FC2E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815503-EA80-45C4-8885-31CEA0AADF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0792E-6FA6-46E1-B15C-EF61D16BE3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094CB3-987F-4AEB-AD41-C78202112E69}"/>
              </a:ext>
            </a:extLst>
          </p:cNvPr>
          <p:cNvSpPr>
            <a:spLocks noGrp="1"/>
          </p:cNvSpPr>
          <p:nvPr>
            <p:ph type="dt" sz="half" idx="10"/>
          </p:nvPr>
        </p:nvSpPr>
        <p:spPr/>
        <p:txBody>
          <a:bodyPr/>
          <a:lstStyle/>
          <a:p>
            <a:fld id="{1E7FDCCA-CBAE-4733-A31B-D5E7E1DD6EF8}" type="datetimeFigureOut">
              <a:rPr lang="en-US" smtClean="0"/>
              <a:t>6/11/2019</a:t>
            </a:fld>
            <a:endParaRPr lang="en-US"/>
          </a:p>
        </p:txBody>
      </p:sp>
      <p:sp>
        <p:nvSpPr>
          <p:cNvPr id="6" name="Footer Placeholder 5">
            <a:extLst>
              <a:ext uri="{FF2B5EF4-FFF2-40B4-BE49-F238E27FC236}">
                <a16:creationId xmlns:a16="http://schemas.microsoft.com/office/drawing/2014/main" id="{B62BD1A6-7941-45D2-A2F9-54A1DF6C09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0E335D-16EE-4C71-B988-2BFCF1D7DC47}"/>
              </a:ext>
            </a:extLst>
          </p:cNvPr>
          <p:cNvSpPr>
            <a:spLocks noGrp="1"/>
          </p:cNvSpPr>
          <p:nvPr>
            <p:ph type="sldNum" sz="quarter" idx="12"/>
          </p:nvPr>
        </p:nvSpPr>
        <p:spPr/>
        <p:txBody>
          <a:bodyPr/>
          <a:lstStyle/>
          <a:p>
            <a:fld id="{813F6CFB-2E99-487F-B251-91977D771441}" type="slidenum">
              <a:rPr lang="en-US" smtClean="0"/>
              <a:t>‹#›</a:t>
            </a:fld>
            <a:endParaRPr lang="en-US"/>
          </a:p>
        </p:txBody>
      </p:sp>
    </p:spTree>
    <p:extLst>
      <p:ext uri="{BB962C8B-B14F-4D97-AF65-F5344CB8AC3E}">
        <p14:creationId xmlns:p14="http://schemas.microsoft.com/office/powerpoint/2010/main" val="3012637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0CD0AB-200E-49B8-AC27-17F972D6C7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0F3020-B63D-4E3E-A3B1-B2415844E7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D0C93-D0B9-40AF-9189-B64C55BAC6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7FDCCA-CBAE-4733-A31B-D5E7E1DD6EF8}" type="datetimeFigureOut">
              <a:rPr lang="en-US" smtClean="0"/>
              <a:t>6/11/2019</a:t>
            </a:fld>
            <a:endParaRPr lang="en-US"/>
          </a:p>
        </p:txBody>
      </p:sp>
      <p:sp>
        <p:nvSpPr>
          <p:cNvPr id="5" name="Footer Placeholder 4">
            <a:extLst>
              <a:ext uri="{FF2B5EF4-FFF2-40B4-BE49-F238E27FC236}">
                <a16:creationId xmlns:a16="http://schemas.microsoft.com/office/drawing/2014/main" id="{458583E2-0DE3-4FB8-AA3E-58CF39940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534C62-DADB-4E3B-B7B9-72F2FE5861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3F6CFB-2E99-487F-B251-91977D771441}" type="slidenum">
              <a:rPr lang="en-US" smtClean="0"/>
              <a:t>‹#›</a:t>
            </a:fld>
            <a:endParaRPr lang="en-US"/>
          </a:p>
        </p:txBody>
      </p:sp>
    </p:spTree>
    <p:extLst>
      <p:ext uri="{BB962C8B-B14F-4D97-AF65-F5344CB8AC3E}">
        <p14:creationId xmlns:p14="http://schemas.microsoft.com/office/powerpoint/2010/main" val="1582241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9">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448A7C-A6C7-4206-A13B-34BC0282433E}"/>
              </a:ext>
            </a:extLst>
          </p:cNvPr>
          <p:cNvSpPr>
            <a:spLocks noGrp="1"/>
          </p:cNvSpPr>
          <p:nvPr>
            <p:ph type="ctrTitle"/>
          </p:nvPr>
        </p:nvSpPr>
        <p:spPr>
          <a:xfrm>
            <a:off x="674237" y="914400"/>
            <a:ext cx="3657600" cy="2887579"/>
          </a:xfrm>
        </p:spPr>
        <p:txBody>
          <a:bodyPr>
            <a:normAutofit/>
          </a:bodyPr>
          <a:lstStyle/>
          <a:p>
            <a:r>
              <a:rPr lang="en-US" sz="4800">
                <a:solidFill>
                  <a:srgbClr val="FFFFFF"/>
                </a:solidFill>
              </a:rPr>
              <a:t>Illegal Wedge Formation</a:t>
            </a:r>
          </a:p>
        </p:txBody>
      </p:sp>
      <p:sp>
        <p:nvSpPr>
          <p:cNvPr id="3" name="Subtitle 2">
            <a:extLst>
              <a:ext uri="{FF2B5EF4-FFF2-40B4-BE49-F238E27FC236}">
                <a16:creationId xmlns:a16="http://schemas.microsoft.com/office/drawing/2014/main" id="{3B00F19A-E599-4E9E-ABFD-F6B1568FCF6B}"/>
              </a:ext>
            </a:extLst>
          </p:cNvPr>
          <p:cNvSpPr>
            <a:spLocks noGrp="1"/>
          </p:cNvSpPr>
          <p:nvPr>
            <p:ph type="subTitle" idx="1"/>
          </p:nvPr>
        </p:nvSpPr>
        <p:spPr>
          <a:xfrm>
            <a:off x="674237" y="4170501"/>
            <a:ext cx="3657600" cy="1525597"/>
          </a:xfrm>
        </p:spPr>
        <p:txBody>
          <a:bodyPr>
            <a:normAutofit/>
          </a:bodyPr>
          <a:lstStyle/>
          <a:p>
            <a:r>
              <a:rPr lang="en-US" sz="2000" dirty="0">
                <a:solidFill>
                  <a:srgbClr val="FFFFFF"/>
                </a:solidFill>
              </a:rPr>
              <a:t>2019 Football Season</a:t>
            </a:r>
          </a:p>
          <a:p>
            <a:r>
              <a:rPr lang="en-US" sz="2000" dirty="0">
                <a:solidFill>
                  <a:srgbClr val="FFFFFF"/>
                </a:solidFill>
              </a:rPr>
              <a:t>Matt Young</a:t>
            </a:r>
          </a:p>
          <a:p>
            <a:r>
              <a:rPr lang="en-US" sz="2000" dirty="0">
                <a:solidFill>
                  <a:srgbClr val="FFFFFF"/>
                </a:solidFill>
              </a:rPr>
              <a:t>Coordinator of Football Officials</a:t>
            </a:r>
          </a:p>
        </p:txBody>
      </p:sp>
      <p:cxnSp>
        <p:nvCxnSpPr>
          <p:cNvPr id="12" name="Straight Connector 11">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sign&#10;&#10;Description automatically generated">
            <a:extLst>
              <a:ext uri="{FF2B5EF4-FFF2-40B4-BE49-F238E27FC236}">
                <a16:creationId xmlns:a16="http://schemas.microsoft.com/office/drawing/2014/main" id="{1CC9807B-AE4B-4F99-BC99-D0EF2EE8CC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0196" y="492573"/>
            <a:ext cx="5880796" cy="5880796"/>
          </a:xfrm>
          <a:prstGeom prst="rect">
            <a:avLst/>
          </a:prstGeom>
        </p:spPr>
      </p:pic>
    </p:spTree>
    <p:extLst>
      <p:ext uri="{BB962C8B-B14F-4D97-AF65-F5344CB8AC3E}">
        <p14:creationId xmlns:p14="http://schemas.microsoft.com/office/powerpoint/2010/main" val="3349677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5909310"/>
          </a:xfrm>
          <a:prstGeom prst="rect">
            <a:avLst/>
          </a:prstGeom>
          <a:noFill/>
        </p:spPr>
        <p:txBody>
          <a:bodyPr wrap="square" rtlCol="0">
            <a:spAutoFit/>
          </a:bodyPr>
          <a:lstStyle/>
          <a:p>
            <a:r>
              <a:rPr lang="en-US" dirty="0"/>
              <a:t>Elements to be met:</a:t>
            </a:r>
          </a:p>
          <a:p>
            <a:endParaRPr lang="en-US" dirty="0"/>
          </a:p>
          <a:p>
            <a:pPr marL="342900" indent="-342900">
              <a:buAutoNum type="arabicPeriod"/>
            </a:pPr>
            <a:r>
              <a:rPr lang="en-US" dirty="0"/>
              <a:t>It has to be a FREE KICK and after the ball has been kicked.</a:t>
            </a:r>
          </a:p>
          <a:p>
            <a:pPr marL="342900" indent="-342900">
              <a:buAutoNum type="arabicPeriod"/>
            </a:pPr>
            <a:endParaRPr lang="en-US" dirty="0"/>
          </a:p>
          <a:p>
            <a:pPr marL="342900" indent="-342900">
              <a:buAutoNum type="arabicPeriod"/>
            </a:pPr>
            <a:r>
              <a:rPr lang="en-US" dirty="0"/>
              <a:t>The definition has to be met first:  that is, shoulder to shoulder and within two yards of each other.</a:t>
            </a:r>
          </a:p>
          <a:p>
            <a:pPr marL="342900" indent="-342900">
              <a:buAutoNum type="arabicPeriod"/>
            </a:pPr>
            <a:endParaRPr lang="en-US" dirty="0"/>
          </a:p>
          <a:p>
            <a:pPr marL="342900" indent="-342900">
              <a:buAutoNum type="arabicPeriod"/>
            </a:pPr>
            <a:r>
              <a:rPr lang="en-US" sz="3600" dirty="0"/>
              <a:t>The formation has to be intentional and must be for the purpose of blocking for the ball carrier.  We are looking for the wedge to actually form.  Double team blocks are NOT automatically illegal.</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1665771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5047536"/>
          </a:xfrm>
          <a:prstGeom prst="rect">
            <a:avLst/>
          </a:prstGeom>
          <a:noFill/>
        </p:spPr>
        <p:txBody>
          <a:bodyPr wrap="square" rtlCol="0">
            <a:spAutoFit/>
          </a:bodyPr>
          <a:lstStyle/>
          <a:p>
            <a:r>
              <a:rPr lang="en-US" dirty="0"/>
              <a:t>Elements to be met:</a:t>
            </a:r>
          </a:p>
          <a:p>
            <a:endParaRPr lang="en-US" dirty="0"/>
          </a:p>
          <a:p>
            <a:pPr marL="342900" indent="-342900">
              <a:buAutoNum type="arabicPeriod"/>
            </a:pPr>
            <a:r>
              <a:rPr lang="en-US" dirty="0"/>
              <a:t>It has to be a FREE KICK and after the ball has been kicked.</a:t>
            </a:r>
          </a:p>
          <a:p>
            <a:pPr marL="342900" indent="-342900">
              <a:buAutoNum type="arabicPeriod"/>
            </a:pPr>
            <a:endParaRPr lang="en-US" dirty="0"/>
          </a:p>
          <a:p>
            <a:pPr marL="342900" indent="-342900">
              <a:buAutoNum type="arabicPeriod"/>
            </a:pPr>
            <a:r>
              <a:rPr lang="en-US" dirty="0"/>
              <a:t>The definition has to be met first:  that is, shoulder to shoulder and within two yards of each other.</a:t>
            </a:r>
          </a:p>
          <a:p>
            <a:pPr marL="342900" indent="-342900">
              <a:buAutoNum type="arabicPeriod"/>
            </a:pPr>
            <a:endParaRPr lang="en-US" dirty="0"/>
          </a:p>
          <a:p>
            <a:pPr marL="342900" indent="-342900">
              <a:buAutoNum type="arabicPeriod"/>
            </a:pPr>
            <a:r>
              <a:rPr lang="en-US" dirty="0"/>
              <a:t>The formation has to be intentional and must be for the purpose of blocking for the ball carrier.  We are looking for the wedge to actually form.  Double team blocks are NOT automatically illegal.</a:t>
            </a:r>
          </a:p>
          <a:p>
            <a:pPr marL="342900" indent="-342900">
              <a:buAutoNum type="arabicPeriod"/>
            </a:pPr>
            <a:endParaRPr lang="en-US" dirty="0"/>
          </a:p>
          <a:p>
            <a:pPr marL="342900" indent="-342900">
              <a:buAutoNum type="arabicPeriod"/>
            </a:pPr>
            <a:r>
              <a:rPr lang="en-US" sz="4400" dirty="0"/>
              <a:t>All bets are off if it’s an obvious onside kick formation.</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216410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6401753"/>
          </a:xfrm>
          <a:prstGeom prst="rect">
            <a:avLst/>
          </a:prstGeom>
          <a:noFill/>
        </p:spPr>
        <p:txBody>
          <a:bodyPr wrap="square" rtlCol="0">
            <a:spAutoFit/>
          </a:bodyPr>
          <a:lstStyle/>
          <a:p>
            <a:r>
              <a:rPr lang="en-US" dirty="0"/>
              <a:t>Elements to be met:</a:t>
            </a:r>
          </a:p>
          <a:p>
            <a:endParaRPr lang="en-US" dirty="0"/>
          </a:p>
          <a:p>
            <a:pPr marL="342900" indent="-342900">
              <a:buAutoNum type="arabicPeriod"/>
            </a:pPr>
            <a:r>
              <a:rPr lang="en-US" dirty="0"/>
              <a:t>It has to be a FREE KICK and after the ball has been kicked.</a:t>
            </a:r>
          </a:p>
          <a:p>
            <a:pPr marL="342900" indent="-342900">
              <a:buAutoNum type="arabicPeriod"/>
            </a:pPr>
            <a:endParaRPr lang="en-US" dirty="0"/>
          </a:p>
          <a:p>
            <a:pPr marL="342900" indent="-342900">
              <a:buAutoNum type="arabicPeriod"/>
            </a:pPr>
            <a:r>
              <a:rPr lang="en-US" dirty="0"/>
              <a:t>The definition has to be met first:  that is, shoulder to shoulder and within two yards of each other.</a:t>
            </a:r>
          </a:p>
          <a:p>
            <a:pPr marL="342900" indent="-342900">
              <a:buAutoNum type="arabicPeriod"/>
            </a:pPr>
            <a:endParaRPr lang="en-US" dirty="0"/>
          </a:p>
          <a:p>
            <a:pPr marL="342900" indent="-342900">
              <a:buAutoNum type="arabicPeriod"/>
            </a:pPr>
            <a:r>
              <a:rPr lang="en-US" dirty="0"/>
              <a:t>The formation has to be intentional and must be for the purpose of blocking for the ball carrier.  We are looking for the wedge to actually form.  Double team blocks are NOT automatically illegal.</a:t>
            </a:r>
          </a:p>
          <a:p>
            <a:pPr marL="342900" indent="-342900">
              <a:buAutoNum type="arabicPeriod"/>
            </a:pPr>
            <a:endParaRPr lang="en-US" dirty="0"/>
          </a:p>
          <a:p>
            <a:pPr marL="342900" indent="-342900">
              <a:buAutoNum type="arabicPeriod"/>
            </a:pPr>
            <a:r>
              <a:rPr lang="en-US" dirty="0"/>
              <a:t>All bets are off if it’s an obvious onside kick formation.</a:t>
            </a:r>
          </a:p>
          <a:p>
            <a:pPr marL="342900" indent="-342900">
              <a:buAutoNum type="arabicPeriod"/>
            </a:pPr>
            <a:endParaRPr lang="en-US" dirty="0"/>
          </a:p>
          <a:p>
            <a:pPr marL="342900" indent="-342900">
              <a:buAutoNum type="arabicPeriod"/>
            </a:pPr>
            <a:r>
              <a:rPr lang="en-US" sz="2800" dirty="0"/>
              <a:t>Three situations make the foul disappear including if the play results in a touchback, free kick out of bounds, or a fair catch.  NOTE:  The last two (FKOOB and fair catch) were added in 2019.</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2506311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6186309"/>
          </a:xfrm>
          <a:prstGeom prst="rect">
            <a:avLst/>
          </a:prstGeom>
          <a:noFill/>
        </p:spPr>
        <p:txBody>
          <a:bodyPr wrap="square" rtlCol="0">
            <a:spAutoFit/>
          </a:bodyPr>
          <a:lstStyle/>
          <a:p>
            <a:r>
              <a:rPr lang="en-US" dirty="0"/>
              <a:t>Elements to be met:</a:t>
            </a:r>
          </a:p>
          <a:p>
            <a:endParaRPr lang="en-US" dirty="0"/>
          </a:p>
          <a:p>
            <a:pPr marL="342900" indent="-342900">
              <a:buAutoNum type="arabicPeriod"/>
            </a:pPr>
            <a:r>
              <a:rPr lang="en-US" dirty="0"/>
              <a:t>It has to be a FREE KICK and after the ball has been kicked.</a:t>
            </a:r>
          </a:p>
          <a:p>
            <a:pPr marL="342900" indent="-342900">
              <a:buAutoNum type="arabicPeriod"/>
            </a:pPr>
            <a:endParaRPr lang="en-US" dirty="0"/>
          </a:p>
          <a:p>
            <a:pPr marL="342900" indent="-342900">
              <a:buAutoNum type="arabicPeriod"/>
            </a:pPr>
            <a:r>
              <a:rPr lang="en-US" dirty="0"/>
              <a:t>The definition has to be met first:  that is, shoulder to shoulder and within two yards of each other.</a:t>
            </a:r>
          </a:p>
          <a:p>
            <a:pPr marL="342900" indent="-342900">
              <a:buAutoNum type="arabicPeriod"/>
            </a:pPr>
            <a:endParaRPr lang="en-US" dirty="0"/>
          </a:p>
          <a:p>
            <a:pPr marL="342900" indent="-342900">
              <a:buAutoNum type="arabicPeriod"/>
            </a:pPr>
            <a:r>
              <a:rPr lang="en-US" dirty="0"/>
              <a:t>The formation has to be intentional and must be for the purpose of blocking for the ball carrier.  We are looking for the wedge to actually form.  Double team blocks are NOT automatically illegal.</a:t>
            </a:r>
          </a:p>
          <a:p>
            <a:pPr marL="342900" indent="-342900">
              <a:buAutoNum type="arabicPeriod"/>
            </a:pPr>
            <a:endParaRPr lang="en-US" dirty="0"/>
          </a:p>
          <a:p>
            <a:pPr marL="342900" indent="-342900">
              <a:buAutoNum type="arabicPeriod"/>
            </a:pPr>
            <a:r>
              <a:rPr lang="en-US" dirty="0"/>
              <a:t>All bets are off if it’s an obvious onside kick formation.</a:t>
            </a:r>
          </a:p>
          <a:p>
            <a:pPr marL="342900" indent="-342900">
              <a:buAutoNum type="arabicPeriod"/>
            </a:pPr>
            <a:endParaRPr lang="en-US" dirty="0"/>
          </a:p>
          <a:p>
            <a:pPr marL="342900" indent="-342900">
              <a:buAutoNum type="arabicPeriod"/>
            </a:pPr>
            <a:r>
              <a:rPr lang="en-US" dirty="0"/>
              <a:t>Three situations make the foul disappear including if the play results in a touchback, free kick out of bounds, or a fair catch.  NOTE:  The last two (FKOOB and fair catch) were added in 2019.</a:t>
            </a:r>
          </a:p>
          <a:p>
            <a:pPr marL="342900" indent="-342900">
              <a:buAutoNum type="arabicPeriod"/>
            </a:pPr>
            <a:endParaRPr lang="en-US" dirty="0"/>
          </a:p>
          <a:p>
            <a:r>
              <a:rPr lang="en-US" dirty="0"/>
              <a:t>PENALTY:  Noncontact foul. 15 yards, spot of the foul, or 15 yards, spot where the subsequent dead ball belongs to Team B if this is behind the spot of the foul.  15 yards, previous spot with down repeated if the subsequent dead ball belongs to Team A.  </a:t>
            </a:r>
          </a:p>
          <a:p>
            <a:endParaRPr lang="en-US" dirty="0"/>
          </a:p>
        </p:txBody>
      </p:sp>
    </p:spTree>
    <p:extLst>
      <p:ext uri="{BB962C8B-B14F-4D97-AF65-F5344CB8AC3E}">
        <p14:creationId xmlns:p14="http://schemas.microsoft.com/office/powerpoint/2010/main" val="2309080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4247317"/>
          </a:xfrm>
          <a:prstGeom prst="rect">
            <a:avLst/>
          </a:prstGeom>
          <a:noFill/>
        </p:spPr>
        <p:txBody>
          <a:bodyPr wrap="square" rtlCol="0">
            <a:spAutoFit/>
          </a:bodyPr>
          <a:lstStyle/>
          <a:p>
            <a:r>
              <a:rPr lang="en-US" dirty="0"/>
              <a:t>Additional Notes:</a:t>
            </a:r>
          </a:p>
          <a:p>
            <a:endParaRPr lang="en-US" dirty="0"/>
          </a:p>
          <a:p>
            <a:pPr marL="342900" indent="-342900">
              <a:buAutoNum type="arabicPeriod"/>
            </a:pPr>
            <a:r>
              <a:rPr lang="en-US" sz="3600" dirty="0"/>
              <a:t>On the front line, players who form a wedge are not illegal (by interpretation) if they simply absorb what is coming.  It is illegal if the players form and move forward.</a:t>
            </a:r>
          </a:p>
          <a:p>
            <a:pPr marL="342900" indent="-342900">
              <a:buAutoNum type="arabicPeriod"/>
            </a:pPr>
            <a:endParaRPr lang="en-US" dirty="0"/>
          </a:p>
          <a:p>
            <a:pPr marL="342900" indent="-342900">
              <a:buAutoNum type="arabicPeriod"/>
            </a:pPr>
            <a:endParaRPr lang="en-US" dirty="0"/>
          </a:p>
          <a:p>
            <a:endParaRPr lang="en-US" dirty="0"/>
          </a:p>
        </p:txBody>
      </p:sp>
    </p:spTree>
    <p:extLst>
      <p:ext uri="{BB962C8B-B14F-4D97-AF65-F5344CB8AC3E}">
        <p14:creationId xmlns:p14="http://schemas.microsoft.com/office/powerpoint/2010/main" val="1697806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6032421"/>
          </a:xfrm>
          <a:prstGeom prst="rect">
            <a:avLst/>
          </a:prstGeom>
          <a:noFill/>
        </p:spPr>
        <p:txBody>
          <a:bodyPr wrap="square" rtlCol="0">
            <a:spAutoFit/>
          </a:bodyPr>
          <a:lstStyle/>
          <a:p>
            <a:r>
              <a:rPr lang="en-US" dirty="0"/>
              <a:t>Additional Notes:</a:t>
            </a:r>
          </a:p>
          <a:p>
            <a:endParaRPr lang="en-US" dirty="0"/>
          </a:p>
          <a:p>
            <a:pPr marL="342900" indent="-342900">
              <a:buAutoNum type="arabicPeriod"/>
            </a:pPr>
            <a:r>
              <a:rPr lang="en-US" dirty="0"/>
              <a:t>On the front line, players who form a wedge are not illegal (by interpretation) if they simply absorb what is coming.  It is illegal if the players form and move forward.</a:t>
            </a:r>
          </a:p>
          <a:p>
            <a:pPr marL="342900" indent="-342900">
              <a:buAutoNum type="arabicPeriod"/>
            </a:pPr>
            <a:endParaRPr lang="en-US" dirty="0"/>
          </a:p>
          <a:p>
            <a:pPr marL="342900" indent="-342900">
              <a:buAutoNum type="arabicPeriod"/>
            </a:pPr>
            <a:r>
              <a:rPr lang="en-US" sz="3200" dirty="0"/>
              <a:t>Signal 27 is for non contact fouls.  It’s commonly known at the unsportsmanlike conduct signal, but that’s not all it is.  Thus, players who commit an illegal wedge formation fouls ARE NOT charged with an unsportsmanlike conduct foul even though it is the same signal.</a:t>
            </a:r>
          </a:p>
          <a:p>
            <a:pPr marL="342900" indent="-342900">
              <a:buAutoNum type="arabicPeriod"/>
            </a:pPr>
            <a:endParaRPr lang="en-US" dirty="0"/>
          </a:p>
          <a:p>
            <a:pPr marL="342900" indent="-342900">
              <a:buAutoNum type="arabicPeriod"/>
            </a:pPr>
            <a:endParaRPr lang="en-US" dirty="0"/>
          </a:p>
          <a:p>
            <a:endParaRPr lang="en-US" dirty="0"/>
          </a:p>
        </p:txBody>
      </p:sp>
    </p:spTree>
    <p:extLst>
      <p:ext uri="{BB962C8B-B14F-4D97-AF65-F5344CB8AC3E}">
        <p14:creationId xmlns:p14="http://schemas.microsoft.com/office/powerpoint/2010/main" val="923101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6432530"/>
          </a:xfrm>
          <a:prstGeom prst="rect">
            <a:avLst/>
          </a:prstGeom>
          <a:noFill/>
        </p:spPr>
        <p:txBody>
          <a:bodyPr wrap="square" rtlCol="0">
            <a:spAutoFit/>
          </a:bodyPr>
          <a:lstStyle/>
          <a:p>
            <a:r>
              <a:rPr lang="en-US" dirty="0"/>
              <a:t>Additional Notes:</a:t>
            </a:r>
          </a:p>
          <a:p>
            <a:endParaRPr lang="en-US" dirty="0"/>
          </a:p>
          <a:p>
            <a:pPr marL="342900" indent="-342900">
              <a:buAutoNum type="arabicPeriod"/>
            </a:pPr>
            <a:r>
              <a:rPr lang="en-US" dirty="0"/>
              <a:t>On the front line, players who form a wedge are not illegal (by interpretation) if they simply absorb what is coming.  It is illegal if the players form and move forward.</a:t>
            </a:r>
          </a:p>
          <a:p>
            <a:pPr marL="342900" indent="-342900">
              <a:buAutoNum type="arabicPeriod"/>
            </a:pPr>
            <a:endParaRPr lang="en-US" dirty="0"/>
          </a:p>
          <a:p>
            <a:pPr marL="342900" indent="-342900">
              <a:buAutoNum type="arabicPeriod"/>
            </a:pPr>
            <a:r>
              <a:rPr lang="en-US" dirty="0"/>
              <a:t>Signal 27 is for non contact fouls.  It’s commonly known at the unsportsmanlike conduct signal, but that’s not all it is.  Thus, players who commit an illegal wedge formation fouls ARE NOT charged with an unsportsmanlike conduct foul even though it is the same signal.</a:t>
            </a:r>
          </a:p>
          <a:p>
            <a:pPr marL="342900" indent="-342900">
              <a:buAutoNum type="arabicPeriod"/>
            </a:pPr>
            <a:endParaRPr lang="en-US" dirty="0"/>
          </a:p>
          <a:p>
            <a:pPr marL="342900" indent="-342900">
              <a:buAutoNum type="arabicPeriod"/>
            </a:pPr>
            <a:r>
              <a:rPr lang="en-US" sz="3200" dirty="0"/>
              <a:t>Referees:  If this foul does occur, the announcement should be as follows:  Illegal Wedge Formation, receiving team numbers 29 and 44, 15 yard penalty, first down.</a:t>
            </a:r>
          </a:p>
          <a:p>
            <a:pPr marL="342900" indent="-342900">
              <a:buAutoNum type="arabicPeriod"/>
            </a:pPr>
            <a:endParaRPr lang="en-US" dirty="0"/>
          </a:p>
          <a:p>
            <a:pPr marL="342900" indent="-342900">
              <a:buAutoNum type="arabicPeriod"/>
            </a:pPr>
            <a:endParaRPr lang="en-US" dirty="0"/>
          </a:p>
          <a:p>
            <a:endParaRPr lang="en-US" dirty="0"/>
          </a:p>
        </p:txBody>
      </p:sp>
    </p:spTree>
    <p:extLst>
      <p:ext uri="{BB962C8B-B14F-4D97-AF65-F5344CB8AC3E}">
        <p14:creationId xmlns:p14="http://schemas.microsoft.com/office/powerpoint/2010/main" val="2894333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6278642"/>
          </a:xfrm>
          <a:prstGeom prst="rect">
            <a:avLst/>
          </a:prstGeom>
          <a:noFill/>
        </p:spPr>
        <p:txBody>
          <a:bodyPr wrap="square" rtlCol="0">
            <a:spAutoFit/>
          </a:bodyPr>
          <a:lstStyle/>
          <a:p>
            <a:r>
              <a:rPr lang="en-US" dirty="0"/>
              <a:t>Additional Notes:</a:t>
            </a:r>
          </a:p>
          <a:p>
            <a:endParaRPr lang="en-US" dirty="0"/>
          </a:p>
          <a:p>
            <a:pPr marL="342900" indent="-342900">
              <a:buAutoNum type="arabicPeriod"/>
            </a:pPr>
            <a:r>
              <a:rPr lang="en-US" dirty="0"/>
              <a:t>On the front line, players who form a wedge are not illegal (by interpretation) if they simply absorb what is coming.  It is illegal if the players form and move forward.</a:t>
            </a:r>
          </a:p>
          <a:p>
            <a:pPr marL="342900" indent="-342900">
              <a:buAutoNum type="arabicPeriod"/>
            </a:pPr>
            <a:endParaRPr lang="en-US" dirty="0"/>
          </a:p>
          <a:p>
            <a:pPr marL="342900" indent="-342900">
              <a:buAutoNum type="arabicPeriod"/>
            </a:pPr>
            <a:r>
              <a:rPr lang="en-US" dirty="0"/>
              <a:t>Signal 27 is for non contact fouls.  It’s commonly known at the unsportsmanlike conduct signal, but that’s not all it is.  Thus, players who commit an illegal wedge formation fouls ARE NOT charged with an unsportsmanlike conduct foul even though it is the same signal.</a:t>
            </a:r>
          </a:p>
          <a:p>
            <a:pPr marL="342900" indent="-342900">
              <a:buAutoNum type="arabicPeriod"/>
            </a:pPr>
            <a:endParaRPr lang="en-US" dirty="0"/>
          </a:p>
          <a:p>
            <a:pPr marL="342900" indent="-342900">
              <a:buAutoNum type="arabicPeriod"/>
            </a:pPr>
            <a:r>
              <a:rPr lang="en-US" dirty="0"/>
              <a:t>Referees:  If this foul does occur, the announcement should be as follows:  Illegal Wedge Formation, receiving team numbers 29 and 44, 15 yard penalty, first down.</a:t>
            </a:r>
          </a:p>
          <a:p>
            <a:pPr marL="342900" indent="-342900">
              <a:buAutoNum type="arabicPeriod"/>
            </a:pPr>
            <a:endParaRPr lang="en-US" dirty="0"/>
          </a:p>
          <a:p>
            <a:pPr marL="342900" indent="-342900">
              <a:buAutoNum type="arabicPeriod"/>
            </a:pPr>
            <a:r>
              <a:rPr lang="en-US" sz="2400" dirty="0"/>
              <a:t>If Team A winds up with the ball at the end of the down, there are no add </a:t>
            </a:r>
            <a:r>
              <a:rPr lang="en-US" sz="2400" dirty="0" err="1"/>
              <a:t>ons</a:t>
            </a:r>
            <a:r>
              <a:rPr lang="en-US" sz="2400" dirty="0"/>
              <a:t>.  They can decline the foul and keep the ball or, as the rule states, repeat the free kick down with a 15 yard Team B penalty.</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514294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738664"/>
          </a:xfrm>
          <a:prstGeom prst="rect">
            <a:avLst/>
          </a:prstGeom>
          <a:noFill/>
        </p:spPr>
        <p:txBody>
          <a:bodyPr wrap="square" rtlCol="0">
            <a:spAutoFit/>
          </a:bodyPr>
          <a:lstStyle/>
          <a:p>
            <a:r>
              <a:rPr lang="en-US" sz="2400" dirty="0"/>
              <a:t>Rule 6-10 (all sections), FR-66, 2019 edition:</a:t>
            </a:r>
          </a:p>
          <a:p>
            <a:endParaRPr lang="en-US" dirty="0"/>
          </a:p>
        </p:txBody>
      </p:sp>
    </p:spTree>
    <p:extLst>
      <p:ext uri="{BB962C8B-B14F-4D97-AF65-F5344CB8AC3E}">
        <p14:creationId xmlns:p14="http://schemas.microsoft.com/office/powerpoint/2010/main" val="2157400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5355312"/>
          </a:xfrm>
          <a:prstGeom prst="rect">
            <a:avLst/>
          </a:prstGeom>
          <a:noFill/>
        </p:spPr>
        <p:txBody>
          <a:bodyPr wrap="square" rtlCol="0">
            <a:spAutoFit/>
          </a:bodyPr>
          <a:lstStyle/>
          <a:p>
            <a:r>
              <a:rPr lang="en-US" dirty="0"/>
              <a:t>Rule 6-10 (all sections), FR-66, 2019 edition:</a:t>
            </a:r>
          </a:p>
          <a:p>
            <a:endParaRPr lang="en-US" dirty="0"/>
          </a:p>
          <a:p>
            <a:pPr marL="342900" indent="-342900">
              <a:buAutoNum type="alphaLcPeriod"/>
            </a:pPr>
            <a:r>
              <a:rPr lang="en-US" sz="4800" dirty="0"/>
              <a:t>A wedge is defined as two or more played aligned</a:t>
            </a:r>
          </a:p>
          <a:p>
            <a:pPr marL="342900" indent="-342900">
              <a:buAutoNum type="alphaLcPeriod"/>
            </a:pPr>
            <a:endParaRPr lang="en-US" sz="4800" dirty="0"/>
          </a:p>
          <a:p>
            <a:r>
              <a:rPr lang="en-US" sz="4800" dirty="0"/>
              <a:t>	</a:t>
            </a:r>
            <a:r>
              <a:rPr lang="en-US" sz="4800" b="1" dirty="0">
                <a:solidFill>
                  <a:srgbClr val="FF0000"/>
                </a:solidFill>
              </a:rPr>
              <a:t>SHOULDER TO SHOULDER</a:t>
            </a:r>
            <a:r>
              <a:rPr lang="en-US" sz="4800" dirty="0"/>
              <a:t> and </a:t>
            </a:r>
            <a:r>
              <a:rPr lang="en-US" sz="4800" b="1" dirty="0">
                <a:solidFill>
                  <a:srgbClr val="FF0000"/>
                </a:solidFill>
              </a:rPr>
              <a:t>WITHIN TWO YARDS OF EACH OTHER</a:t>
            </a:r>
          </a:p>
          <a:p>
            <a:endParaRPr lang="en-US" b="1" dirty="0">
              <a:solidFill>
                <a:srgbClr val="FF0000"/>
              </a:solidFill>
            </a:endParaRPr>
          </a:p>
        </p:txBody>
      </p:sp>
    </p:spTree>
    <p:extLst>
      <p:ext uri="{BB962C8B-B14F-4D97-AF65-F5344CB8AC3E}">
        <p14:creationId xmlns:p14="http://schemas.microsoft.com/office/powerpoint/2010/main" val="677385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5909310"/>
          </a:xfrm>
          <a:prstGeom prst="rect">
            <a:avLst/>
          </a:prstGeom>
          <a:noFill/>
        </p:spPr>
        <p:txBody>
          <a:bodyPr wrap="square" rtlCol="0">
            <a:spAutoFit/>
          </a:bodyPr>
          <a:lstStyle/>
          <a:p>
            <a:r>
              <a:rPr lang="en-US" dirty="0"/>
              <a:t>Rule 6-10 (all sections), FR-66, 2019 edition:</a:t>
            </a:r>
          </a:p>
          <a:p>
            <a:endParaRPr lang="en-US" dirty="0"/>
          </a:p>
          <a:p>
            <a:pPr marL="342900" indent="-342900">
              <a:buAutoNum type="alphaLcPeriod"/>
            </a:pPr>
            <a:r>
              <a:rPr lang="en-US" dirty="0"/>
              <a:t>A wedge is defined as two or more played aligned</a:t>
            </a:r>
          </a:p>
          <a:p>
            <a:pPr marL="342900" indent="-342900">
              <a:buAutoNum type="alphaLcPeriod"/>
            </a:pPr>
            <a:endParaRPr lang="en-US" dirty="0"/>
          </a:p>
          <a:p>
            <a:r>
              <a:rPr lang="en-US" dirty="0"/>
              <a:t>	</a:t>
            </a:r>
            <a:r>
              <a:rPr lang="en-US" b="1" dirty="0">
                <a:solidFill>
                  <a:srgbClr val="FF0000"/>
                </a:solidFill>
              </a:rPr>
              <a:t>SHOULDER TO SHOULDER</a:t>
            </a:r>
            <a:r>
              <a:rPr lang="en-US" dirty="0"/>
              <a:t> and </a:t>
            </a:r>
            <a:r>
              <a:rPr lang="en-US" b="1" dirty="0">
                <a:solidFill>
                  <a:srgbClr val="FF0000"/>
                </a:solidFill>
              </a:rPr>
              <a:t>WITHIN TWO YARDS OF EACH OTHER</a:t>
            </a:r>
          </a:p>
          <a:p>
            <a:endParaRPr lang="en-US" b="1" dirty="0">
              <a:solidFill>
                <a:srgbClr val="FF0000"/>
              </a:solidFill>
            </a:endParaRPr>
          </a:p>
          <a:p>
            <a:pPr marL="342900" indent="-342900">
              <a:buAutoNum type="alphaLcPeriod" startAt="2"/>
            </a:pPr>
            <a:r>
              <a:rPr lang="en-US" sz="3600" dirty="0"/>
              <a:t>Free kick down only:  After the ball is kicked, it is illegal for </a:t>
            </a:r>
            <a:r>
              <a:rPr lang="en-US" sz="3600" dirty="0">
                <a:solidFill>
                  <a:srgbClr val="FF0000"/>
                </a:solidFill>
              </a:rPr>
              <a:t>TWO</a:t>
            </a:r>
            <a:r>
              <a:rPr lang="en-US" sz="3600" dirty="0"/>
              <a:t> or more members of the receiving team intentionally to form a wedge for the purpose of blocking for the ball carrier.  This is a live-ball foul, whether or not there is contact between opponents.</a:t>
            </a:r>
          </a:p>
          <a:p>
            <a:pPr marL="342900" indent="-342900">
              <a:buAutoNum type="alphaLcPeriod" startAt="2"/>
            </a:pPr>
            <a:endParaRPr lang="en-US" dirty="0"/>
          </a:p>
        </p:txBody>
      </p:sp>
    </p:spTree>
    <p:extLst>
      <p:ext uri="{BB962C8B-B14F-4D97-AF65-F5344CB8AC3E}">
        <p14:creationId xmlns:p14="http://schemas.microsoft.com/office/powerpoint/2010/main" val="4290996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5601533"/>
          </a:xfrm>
          <a:prstGeom prst="rect">
            <a:avLst/>
          </a:prstGeom>
          <a:noFill/>
        </p:spPr>
        <p:txBody>
          <a:bodyPr wrap="square" rtlCol="0">
            <a:spAutoFit/>
          </a:bodyPr>
          <a:lstStyle/>
          <a:p>
            <a:r>
              <a:rPr lang="en-US" dirty="0"/>
              <a:t>Rule 6-10 (all sections), FR-66, 2019 edition:</a:t>
            </a:r>
          </a:p>
          <a:p>
            <a:endParaRPr lang="en-US" dirty="0"/>
          </a:p>
          <a:p>
            <a:pPr marL="342900" indent="-342900">
              <a:buAutoNum type="alphaLcPeriod"/>
            </a:pPr>
            <a:r>
              <a:rPr lang="en-US" dirty="0"/>
              <a:t>A wedge is defined as two or more played aligned</a:t>
            </a:r>
          </a:p>
          <a:p>
            <a:pPr marL="342900" indent="-342900">
              <a:buAutoNum type="alphaLcPeriod"/>
            </a:pPr>
            <a:endParaRPr lang="en-US" dirty="0"/>
          </a:p>
          <a:p>
            <a:r>
              <a:rPr lang="en-US" dirty="0"/>
              <a:t>	</a:t>
            </a:r>
            <a:r>
              <a:rPr lang="en-US" b="1" dirty="0">
                <a:solidFill>
                  <a:srgbClr val="FF0000"/>
                </a:solidFill>
              </a:rPr>
              <a:t>SHOULDER TO SHOULDER</a:t>
            </a:r>
            <a:r>
              <a:rPr lang="en-US" dirty="0"/>
              <a:t> and </a:t>
            </a:r>
            <a:r>
              <a:rPr lang="en-US" b="1" dirty="0">
                <a:solidFill>
                  <a:srgbClr val="FF0000"/>
                </a:solidFill>
              </a:rPr>
              <a:t>WITHIN TWO YARDS OF EACH OTHER</a:t>
            </a:r>
          </a:p>
          <a:p>
            <a:endParaRPr lang="en-US" b="1" dirty="0">
              <a:solidFill>
                <a:srgbClr val="FF0000"/>
              </a:solidFill>
            </a:endParaRPr>
          </a:p>
          <a:p>
            <a:pPr marL="342900" indent="-342900">
              <a:buAutoNum type="alphaLcPeriod" startAt="2"/>
            </a:pPr>
            <a:r>
              <a:rPr lang="en-US" dirty="0"/>
              <a:t>Free kick down only:  After the ball is kicked, it is illegal for </a:t>
            </a:r>
            <a:r>
              <a:rPr lang="en-US" dirty="0">
                <a:solidFill>
                  <a:srgbClr val="FF0000"/>
                </a:solidFill>
              </a:rPr>
              <a:t>TWO</a:t>
            </a:r>
            <a:r>
              <a:rPr lang="en-US" dirty="0"/>
              <a:t> or more members of the receiving team intentionally to form a wedge for the purpose of blocking for the ball carrier.  This is a live-ball foul, whether or not there is contact between opponents.</a:t>
            </a:r>
          </a:p>
          <a:p>
            <a:pPr marL="342900" indent="-342900">
              <a:buAutoNum type="alphaLcPeriod" startAt="2"/>
            </a:pPr>
            <a:endParaRPr lang="en-US" dirty="0"/>
          </a:p>
          <a:p>
            <a:pPr marL="342900" indent="-342900">
              <a:buAutoNum type="alphaLcPeriod" startAt="2"/>
            </a:pPr>
            <a:r>
              <a:rPr lang="en-US" sz="4000" dirty="0"/>
              <a:t>Formation of the wedge is not illegal when the kick is from an OBVIOUS ONSIDE KICK FORMATION.</a:t>
            </a:r>
          </a:p>
        </p:txBody>
      </p:sp>
    </p:spTree>
    <p:extLst>
      <p:ext uri="{BB962C8B-B14F-4D97-AF65-F5344CB8AC3E}">
        <p14:creationId xmlns:p14="http://schemas.microsoft.com/office/powerpoint/2010/main" val="1099525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6001643"/>
          </a:xfrm>
          <a:prstGeom prst="rect">
            <a:avLst/>
          </a:prstGeom>
          <a:noFill/>
        </p:spPr>
        <p:txBody>
          <a:bodyPr wrap="square" rtlCol="0">
            <a:spAutoFit/>
          </a:bodyPr>
          <a:lstStyle/>
          <a:p>
            <a:r>
              <a:rPr lang="en-US" dirty="0"/>
              <a:t>Rule 6-10 (all sections), FR-66, 2019 edition:</a:t>
            </a:r>
          </a:p>
          <a:p>
            <a:endParaRPr lang="en-US" dirty="0"/>
          </a:p>
          <a:p>
            <a:pPr marL="342900" indent="-342900">
              <a:buAutoNum type="alphaLcPeriod"/>
            </a:pPr>
            <a:r>
              <a:rPr lang="en-US" dirty="0"/>
              <a:t>A wedge is defined as two or more played aligned</a:t>
            </a:r>
          </a:p>
          <a:p>
            <a:pPr marL="342900" indent="-342900">
              <a:buAutoNum type="alphaLcPeriod"/>
            </a:pPr>
            <a:endParaRPr lang="en-US" dirty="0"/>
          </a:p>
          <a:p>
            <a:r>
              <a:rPr lang="en-US" dirty="0"/>
              <a:t>	</a:t>
            </a:r>
            <a:r>
              <a:rPr lang="en-US" b="1" dirty="0">
                <a:solidFill>
                  <a:srgbClr val="FF0000"/>
                </a:solidFill>
              </a:rPr>
              <a:t>SHOULDER TO SHOULDER</a:t>
            </a:r>
            <a:r>
              <a:rPr lang="en-US" dirty="0"/>
              <a:t> and </a:t>
            </a:r>
            <a:r>
              <a:rPr lang="en-US" b="1" dirty="0">
                <a:solidFill>
                  <a:srgbClr val="FF0000"/>
                </a:solidFill>
              </a:rPr>
              <a:t>WITHIN TWO YARDS OF EACH OTHER</a:t>
            </a:r>
          </a:p>
          <a:p>
            <a:endParaRPr lang="en-US" b="1" dirty="0">
              <a:solidFill>
                <a:srgbClr val="FF0000"/>
              </a:solidFill>
            </a:endParaRPr>
          </a:p>
          <a:p>
            <a:pPr marL="342900" indent="-342900">
              <a:buAutoNum type="alphaLcPeriod" startAt="2"/>
            </a:pPr>
            <a:r>
              <a:rPr lang="en-US" dirty="0"/>
              <a:t>Free kick down only:  After the ball is kicked, it is illegal for </a:t>
            </a:r>
            <a:r>
              <a:rPr lang="en-US" dirty="0">
                <a:solidFill>
                  <a:srgbClr val="FF0000"/>
                </a:solidFill>
              </a:rPr>
              <a:t>TWO</a:t>
            </a:r>
            <a:r>
              <a:rPr lang="en-US" dirty="0"/>
              <a:t> or more members of the receiving team intentionally to form a wedge for the purpose of blocking for the ball carrier.  This is a live-ball foul, whether or not there is contact between opponents.</a:t>
            </a:r>
          </a:p>
          <a:p>
            <a:pPr marL="342900" indent="-342900">
              <a:buAutoNum type="alphaLcPeriod" startAt="2"/>
            </a:pPr>
            <a:endParaRPr lang="en-US" dirty="0"/>
          </a:p>
          <a:p>
            <a:pPr marL="342900" indent="-342900">
              <a:buAutoNum type="alphaLcPeriod" startAt="2"/>
            </a:pPr>
            <a:r>
              <a:rPr lang="en-US" dirty="0"/>
              <a:t>Formation of the wedge is not illegal when the kick is from an OBVIOUS ONSIDE KICK FORMATION.</a:t>
            </a:r>
          </a:p>
          <a:p>
            <a:pPr marL="342900" indent="-342900">
              <a:buAutoNum type="alphaLcPeriod" startAt="2"/>
            </a:pPr>
            <a:endParaRPr lang="en-US" dirty="0"/>
          </a:p>
          <a:p>
            <a:pPr marL="342900" indent="-342900">
              <a:buAutoNum type="alphaLcPeriod" startAt="2"/>
            </a:pPr>
            <a:r>
              <a:rPr lang="en-US" sz="3200" dirty="0"/>
              <a:t>There is NO FOUL if the play results in a TOUCHBACK, </a:t>
            </a:r>
            <a:r>
              <a:rPr lang="en-US" sz="3200" b="1" dirty="0"/>
              <a:t>FREE KICK OUT OF BOUNDS</a:t>
            </a:r>
            <a:r>
              <a:rPr lang="en-US" sz="3200" dirty="0"/>
              <a:t>, or </a:t>
            </a:r>
            <a:r>
              <a:rPr lang="en-US" sz="3200" b="1" dirty="0"/>
              <a:t>FAIR CATCH</a:t>
            </a:r>
            <a:r>
              <a:rPr lang="en-US" sz="3200" dirty="0"/>
              <a:t>.  </a:t>
            </a:r>
          </a:p>
          <a:p>
            <a:pPr marL="342900" indent="-342900">
              <a:buAutoNum type="alphaLcPeriod" startAt="2"/>
            </a:pPr>
            <a:endParaRPr lang="en-US" dirty="0"/>
          </a:p>
          <a:p>
            <a:endParaRPr lang="en-US" dirty="0"/>
          </a:p>
        </p:txBody>
      </p:sp>
    </p:spTree>
    <p:extLst>
      <p:ext uri="{BB962C8B-B14F-4D97-AF65-F5344CB8AC3E}">
        <p14:creationId xmlns:p14="http://schemas.microsoft.com/office/powerpoint/2010/main" val="229033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4" name="TextBox 3">
            <a:extLst>
              <a:ext uri="{FF2B5EF4-FFF2-40B4-BE49-F238E27FC236}">
                <a16:creationId xmlns:a16="http://schemas.microsoft.com/office/drawing/2014/main" id="{9AA0C1E2-4B7B-47F0-A554-6367BE0AEB84}"/>
              </a:ext>
            </a:extLst>
          </p:cNvPr>
          <p:cNvSpPr txBox="1"/>
          <p:nvPr/>
        </p:nvSpPr>
        <p:spPr>
          <a:xfrm>
            <a:off x="4362449" y="190501"/>
            <a:ext cx="7726261" cy="6063198"/>
          </a:xfrm>
          <a:prstGeom prst="rect">
            <a:avLst/>
          </a:prstGeom>
          <a:noFill/>
        </p:spPr>
        <p:txBody>
          <a:bodyPr wrap="square" rtlCol="0">
            <a:spAutoFit/>
          </a:bodyPr>
          <a:lstStyle/>
          <a:p>
            <a:r>
              <a:rPr lang="en-US" dirty="0"/>
              <a:t>Rule 6-10 (all sections), FR-66, 2019 edition:</a:t>
            </a:r>
          </a:p>
          <a:p>
            <a:endParaRPr lang="en-US" dirty="0"/>
          </a:p>
          <a:p>
            <a:pPr marL="342900" indent="-342900">
              <a:buAutoNum type="alphaLcPeriod"/>
            </a:pPr>
            <a:r>
              <a:rPr lang="en-US" dirty="0"/>
              <a:t>A wedge is defined as two or more played aligned</a:t>
            </a:r>
          </a:p>
          <a:p>
            <a:pPr marL="342900" indent="-342900">
              <a:buAutoNum type="alphaLcPeriod"/>
            </a:pPr>
            <a:endParaRPr lang="en-US" dirty="0"/>
          </a:p>
          <a:p>
            <a:r>
              <a:rPr lang="en-US" dirty="0"/>
              <a:t>	</a:t>
            </a:r>
            <a:r>
              <a:rPr lang="en-US" b="1" dirty="0">
                <a:solidFill>
                  <a:srgbClr val="FF0000"/>
                </a:solidFill>
              </a:rPr>
              <a:t>SHOULDER TO SHOULDER</a:t>
            </a:r>
            <a:r>
              <a:rPr lang="en-US" dirty="0"/>
              <a:t> and </a:t>
            </a:r>
            <a:r>
              <a:rPr lang="en-US" b="1" dirty="0">
                <a:solidFill>
                  <a:srgbClr val="FF0000"/>
                </a:solidFill>
              </a:rPr>
              <a:t>WITHIN TWO YARDS OF EACH OTHER</a:t>
            </a:r>
          </a:p>
          <a:p>
            <a:endParaRPr lang="en-US" b="1" dirty="0">
              <a:solidFill>
                <a:srgbClr val="FF0000"/>
              </a:solidFill>
            </a:endParaRPr>
          </a:p>
          <a:p>
            <a:pPr marL="342900" indent="-342900">
              <a:buAutoNum type="alphaLcPeriod" startAt="2"/>
            </a:pPr>
            <a:r>
              <a:rPr lang="en-US" dirty="0"/>
              <a:t>Free kick down only:  After the ball is kicked, it is illegal for </a:t>
            </a:r>
            <a:r>
              <a:rPr lang="en-US" dirty="0">
                <a:solidFill>
                  <a:srgbClr val="FF0000"/>
                </a:solidFill>
              </a:rPr>
              <a:t>TWO</a:t>
            </a:r>
            <a:r>
              <a:rPr lang="en-US" dirty="0"/>
              <a:t> or more members of the receiving team intentionally to form a wedge for the purpose of blocking for the ball carrier.  This is a live-ball foul, whether or not there is contact between opponents.</a:t>
            </a:r>
          </a:p>
          <a:p>
            <a:pPr marL="342900" indent="-342900">
              <a:buAutoNum type="alphaLcPeriod" startAt="2"/>
            </a:pPr>
            <a:endParaRPr lang="en-US" dirty="0"/>
          </a:p>
          <a:p>
            <a:pPr marL="342900" indent="-342900">
              <a:buAutoNum type="alphaLcPeriod" startAt="2"/>
            </a:pPr>
            <a:r>
              <a:rPr lang="en-US" dirty="0"/>
              <a:t>Formation of the wedge is not illegal when the kick is from an OBVIOUS ONSIDE KICK FORMATION.</a:t>
            </a:r>
          </a:p>
          <a:p>
            <a:pPr marL="342900" indent="-342900">
              <a:buAutoNum type="alphaLcPeriod" startAt="2"/>
            </a:pPr>
            <a:endParaRPr lang="en-US" dirty="0"/>
          </a:p>
          <a:p>
            <a:pPr marL="342900" indent="-342900">
              <a:buAutoNum type="alphaLcPeriod" startAt="2"/>
            </a:pPr>
            <a:r>
              <a:rPr lang="en-US" dirty="0"/>
              <a:t>There is NO FOUL if the play results in a TOUCHBACK, </a:t>
            </a:r>
            <a:r>
              <a:rPr lang="en-US" b="1" dirty="0"/>
              <a:t>FREE KICK OUT OF BOUNDS</a:t>
            </a:r>
            <a:r>
              <a:rPr lang="en-US" dirty="0"/>
              <a:t>, or </a:t>
            </a:r>
            <a:r>
              <a:rPr lang="en-US" b="1" dirty="0"/>
              <a:t>FAIR CATCH</a:t>
            </a:r>
            <a:r>
              <a:rPr lang="en-US" dirty="0"/>
              <a:t>.  </a:t>
            </a:r>
          </a:p>
          <a:p>
            <a:pPr marL="342900" indent="-342900">
              <a:buAutoNum type="alphaLcPeriod" startAt="2"/>
            </a:pPr>
            <a:endParaRPr lang="en-US" dirty="0"/>
          </a:p>
          <a:p>
            <a:endParaRPr lang="en-US" dirty="0"/>
          </a:p>
          <a:p>
            <a:r>
              <a:rPr lang="en-US" sz="3200" dirty="0"/>
              <a:t>There are a lot of elements to be met to constitute a foul.  </a:t>
            </a:r>
          </a:p>
        </p:txBody>
      </p:sp>
    </p:spTree>
    <p:extLst>
      <p:ext uri="{BB962C8B-B14F-4D97-AF65-F5344CB8AC3E}">
        <p14:creationId xmlns:p14="http://schemas.microsoft.com/office/powerpoint/2010/main" val="958791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471506" y="318781"/>
            <a:ext cx="7608641" cy="3354765"/>
          </a:xfrm>
          <a:prstGeom prst="rect">
            <a:avLst/>
          </a:prstGeom>
          <a:noFill/>
        </p:spPr>
        <p:txBody>
          <a:bodyPr wrap="square" rtlCol="0">
            <a:spAutoFit/>
          </a:bodyPr>
          <a:lstStyle/>
          <a:p>
            <a:r>
              <a:rPr lang="en-US" sz="4400" dirty="0"/>
              <a:t>Elements to be met:</a:t>
            </a:r>
          </a:p>
          <a:p>
            <a:endParaRPr lang="en-US" sz="4400" dirty="0"/>
          </a:p>
          <a:p>
            <a:pPr marL="342900" indent="-342900">
              <a:buAutoNum type="arabicPeriod"/>
            </a:pPr>
            <a:r>
              <a:rPr lang="en-US" sz="4400" dirty="0"/>
              <a:t>It has to be a FREE KICK and after the ball has been kicked.</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2829543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AA5232-0CF0-421A-B276-EC6894B960F1}"/>
              </a:ext>
            </a:extLst>
          </p:cNvPr>
          <p:cNvSpPr>
            <a:spLocks noGrp="1"/>
          </p:cNvSpPr>
          <p:nvPr>
            <p:ph type="title"/>
          </p:nvPr>
        </p:nvSpPr>
        <p:spPr>
          <a:xfrm>
            <a:off x="1028700" y="190501"/>
            <a:ext cx="2886075" cy="2486024"/>
          </a:xfrm>
          <a:noFill/>
        </p:spPr>
        <p:txBody>
          <a:bodyPr anchor="ctr">
            <a:normAutofit/>
          </a:bodyPr>
          <a:lstStyle/>
          <a:p>
            <a:pPr algn="ctr"/>
            <a:r>
              <a:rPr lang="en-US" sz="3600">
                <a:solidFill>
                  <a:schemeClr val="bg1"/>
                </a:solidFill>
              </a:rPr>
              <a:t>Illegal Wedge Formation</a:t>
            </a:r>
          </a:p>
        </p:txBody>
      </p:sp>
      <p:sp>
        <p:nvSpPr>
          <p:cNvPr id="3" name="TextBox 2">
            <a:extLst>
              <a:ext uri="{FF2B5EF4-FFF2-40B4-BE49-F238E27FC236}">
                <a16:creationId xmlns:a16="http://schemas.microsoft.com/office/drawing/2014/main" id="{CF4A4DD1-0C10-4CCA-970A-846F0E85E721}"/>
              </a:ext>
            </a:extLst>
          </p:cNvPr>
          <p:cNvSpPr txBox="1"/>
          <p:nvPr/>
        </p:nvSpPr>
        <p:spPr>
          <a:xfrm flipH="1">
            <a:off x="4362449" y="545284"/>
            <a:ext cx="7608641" cy="4462760"/>
          </a:xfrm>
          <a:prstGeom prst="rect">
            <a:avLst/>
          </a:prstGeom>
          <a:noFill/>
        </p:spPr>
        <p:txBody>
          <a:bodyPr wrap="square" rtlCol="0">
            <a:spAutoFit/>
          </a:bodyPr>
          <a:lstStyle/>
          <a:p>
            <a:r>
              <a:rPr lang="en-US" dirty="0"/>
              <a:t>Elements to be met:</a:t>
            </a:r>
          </a:p>
          <a:p>
            <a:endParaRPr lang="en-US" dirty="0"/>
          </a:p>
          <a:p>
            <a:pPr marL="342900" indent="-342900">
              <a:buAutoNum type="arabicPeriod"/>
            </a:pPr>
            <a:r>
              <a:rPr lang="en-US" dirty="0"/>
              <a:t>It has to be a FREE KICK and after the ball has been kicked.</a:t>
            </a:r>
          </a:p>
          <a:p>
            <a:pPr marL="342900" indent="-342900">
              <a:buAutoNum type="arabicPeriod"/>
            </a:pPr>
            <a:endParaRPr lang="en-US" dirty="0"/>
          </a:p>
          <a:p>
            <a:pPr marL="342900" indent="-342900">
              <a:buAutoNum type="arabicPeriod"/>
            </a:pPr>
            <a:r>
              <a:rPr lang="en-US" sz="4400" dirty="0"/>
              <a:t>The definition has to be met first:  that is, shoulder to shoulder and within two yards of each other.</a:t>
            </a:r>
          </a:p>
          <a:p>
            <a:pPr marL="342900" indent="-342900">
              <a:buAutoNum type="arabicPeriod"/>
            </a:pPr>
            <a:endParaRPr lang="en-US" dirty="0"/>
          </a:p>
          <a:p>
            <a:endParaRPr lang="en-US" dirty="0"/>
          </a:p>
        </p:txBody>
      </p:sp>
    </p:spTree>
    <p:extLst>
      <p:ext uri="{BB962C8B-B14F-4D97-AF65-F5344CB8AC3E}">
        <p14:creationId xmlns:p14="http://schemas.microsoft.com/office/powerpoint/2010/main" val="3111098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1151</Words>
  <Application>Microsoft Office PowerPoint</Application>
  <PresentationFormat>Widescreen</PresentationFormat>
  <Paragraphs>142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lpstr>Illegal Wedge 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Illegal Wedge Formation</dc:title>
  <dc:creator>Matt Young</dc:creator>
  <cp:lastModifiedBy>Matt Young</cp:lastModifiedBy>
  <cp:revision>10</cp:revision>
  <dcterms:created xsi:type="dcterms:W3CDTF">2019-06-10T13:20:15Z</dcterms:created>
  <dcterms:modified xsi:type="dcterms:W3CDTF">2019-06-12T01:41:54Z</dcterms:modified>
</cp:coreProperties>
</file>